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60"/>
  </p:notesMasterIdLst>
  <p:handoutMasterIdLst>
    <p:handoutMasterId r:id="rId61"/>
  </p:handoutMasterIdLst>
  <p:sldIdLst>
    <p:sldId id="274" r:id="rId2"/>
    <p:sldId id="275" r:id="rId3"/>
    <p:sldId id="334" r:id="rId4"/>
    <p:sldId id="276" r:id="rId5"/>
    <p:sldId id="286" r:id="rId6"/>
    <p:sldId id="323" r:id="rId7"/>
    <p:sldId id="257" r:id="rId8"/>
    <p:sldId id="285" r:id="rId9"/>
    <p:sldId id="284" r:id="rId10"/>
    <p:sldId id="326" r:id="rId11"/>
    <p:sldId id="260" r:id="rId12"/>
    <p:sldId id="261" r:id="rId13"/>
    <p:sldId id="327" r:id="rId14"/>
    <p:sldId id="289" r:id="rId15"/>
    <p:sldId id="263" r:id="rId16"/>
    <p:sldId id="264" r:id="rId17"/>
    <p:sldId id="265" r:id="rId18"/>
    <p:sldId id="266" r:id="rId19"/>
    <p:sldId id="328" r:id="rId20"/>
    <p:sldId id="329" r:id="rId21"/>
    <p:sldId id="330" r:id="rId22"/>
    <p:sldId id="331" r:id="rId23"/>
    <p:sldId id="267" r:id="rId24"/>
    <p:sldId id="268" r:id="rId25"/>
    <p:sldId id="269" r:id="rId26"/>
    <p:sldId id="324" r:id="rId27"/>
    <p:sldId id="270" r:id="rId28"/>
    <p:sldId id="336" r:id="rId29"/>
    <p:sldId id="338" r:id="rId30"/>
    <p:sldId id="339" r:id="rId31"/>
    <p:sldId id="340" r:id="rId32"/>
    <p:sldId id="341" r:id="rId33"/>
    <p:sldId id="342" r:id="rId34"/>
    <p:sldId id="343" r:id="rId35"/>
    <p:sldId id="337" r:id="rId36"/>
    <p:sldId id="278" r:id="rId37"/>
    <p:sldId id="282" r:id="rId38"/>
    <p:sldId id="279" r:id="rId39"/>
    <p:sldId id="280" r:id="rId40"/>
    <p:sldId id="281" r:id="rId41"/>
    <p:sldId id="283" r:id="rId42"/>
    <p:sldId id="325" r:id="rId43"/>
    <p:sldId id="332" r:id="rId44"/>
    <p:sldId id="333" r:id="rId45"/>
    <p:sldId id="300" r:id="rId46"/>
    <p:sldId id="335" r:id="rId47"/>
    <p:sldId id="308" r:id="rId48"/>
    <p:sldId id="309" r:id="rId49"/>
    <p:sldId id="310" r:id="rId50"/>
    <p:sldId id="311" r:id="rId51"/>
    <p:sldId id="312" r:id="rId52"/>
    <p:sldId id="313" r:id="rId53"/>
    <p:sldId id="314" r:id="rId54"/>
    <p:sldId id="315" r:id="rId55"/>
    <p:sldId id="316" r:id="rId56"/>
    <p:sldId id="317" r:id="rId57"/>
    <p:sldId id="318" r:id="rId58"/>
    <p:sldId id="277" r:id="rId59"/>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6600"/>
    <a:srgbClr val="0000FF"/>
    <a:srgbClr val="A50021"/>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5" d="100"/>
          <a:sy n="85" d="100"/>
        </p:scale>
        <p:origin x="1554" y="126"/>
      </p:cViewPr>
      <p:guideLst>
        <p:guide orient="horz" pos="2160"/>
        <p:guide pos="2880"/>
      </p:guideLst>
    </p:cSldViewPr>
  </p:slideViewPr>
  <p:notesTextViewPr>
    <p:cViewPr>
      <p:scale>
        <a:sx n="1" d="1"/>
        <a:sy n="1" d="1"/>
      </p:scale>
      <p:origin x="0" y="0"/>
    </p:cViewPr>
  </p:notesTextViewPr>
  <p:sorterViewPr>
    <p:cViewPr>
      <p:scale>
        <a:sx n="100" d="100"/>
        <a:sy n="100" d="100"/>
      </p:scale>
      <p:origin x="0" y="6408"/>
    </p:cViewPr>
  </p:sorterViewPr>
  <p:notesViewPr>
    <p:cSldViewPr>
      <p:cViewPr varScale="1">
        <p:scale>
          <a:sx n="51" d="100"/>
          <a:sy n="51" d="100"/>
        </p:scale>
        <p:origin x="-273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6988B2B9-5B2D-4D05-9EB5-7B6E3AD8D81D}" type="datetimeFigureOut">
              <a:rPr lang="fa-IR" smtClean="0"/>
              <a:pPr/>
              <a:t>12/27/1444</a:t>
            </a:fld>
            <a:endParaRPr lang="fa-IR"/>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377C6CB2-4164-4387-8374-7CDDB648FF9E}" type="slidenum">
              <a:rPr lang="fa-IR" smtClean="0"/>
              <a:pPr/>
              <a:t>‹#›</a:t>
            </a:fld>
            <a:endParaRPr lang="fa-IR"/>
          </a:p>
        </p:txBody>
      </p:sp>
    </p:spTree>
    <p:extLst>
      <p:ext uri="{BB962C8B-B14F-4D97-AF65-F5344CB8AC3E}">
        <p14:creationId xmlns:p14="http://schemas.microsoft.com/office/powerpoint/2010/main" val="36303228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233698A-0817-4127-B856-7897BC9D5B47}" type="datetimeFigureOut">
              <a:rPr lang="fa-IR" smtClean="0"/>
              <a:pPr/>
              <a:t>12/27/1444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E0BCCCF-4926-4803-A453-F274F5E437DD}" type="slidenum">
              <a:rPr lang="fa-IR" smtClean="0"/>
              <a:pPr/>
              <a:t>‹#›</a:t>
            </a:fld>
            <a:endParaRPr lang="fa-IR"/>
          </a:p>
        </p:txBody>
      </p:sp>
    </p:spTree>
    <p:extLst>
      <p:ext uri="{BB962C8B-B14F-4D97-AF65-F5344CB8AC3E}">
        <p14:creationId xmlns:p14="http://schemas.microsoft.com/office/powerpoint/2010/main" val="384970740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cs typeface="Arial" charset="0"/>
            </a:endParaRP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algn="l" rtl="0" fontAlgn="base">
              <a:spcBef>
                <a:spcPct val="0"/>
              </a:spcBef>
              <a:spcAft>
                <a:spcPct val="0"/>
              </a:spcAft>
              <a:defRPr>
                <a:solidFill>
                  <a:schemeClr val="tx1"/>
                </a:solidFill>
                <a:latin typeface="Calibri" pitchFamily="34" charset="0"/>
                <a:cs typeface="Arial" charset="0"/>
              </a:defRPr>
            </a:lvl6pPr>
            <a:lvl7pPr marL="2971800" indent="-228600" algn="l" rtl="0" fontAlgn="base">
              <a:spcBef>
                <a:spcPct val="0"/>
              </a:spcBef>
              <a:spcAft>
                <a:spcPct val="0"/>
              </a:spcAft>
              <a:defRPr>
                <a:solidFill>
                  <a:schemeClr val="tx1"/>
                </a:solidFill>
                <a:latin typeface="Calibri" pitchFamily="34" charset="0"/>
                <a:cs typeface="Arial" charset="0"/>
              </a:defRPr>
            </a:lvl7pPr>
            <a:lvl8pPr marL="3429000" indent="-228600" algn="l" rtl="0" fontAlgn="base">
              <a:spcBef>
                <a:spcPct val="0"/>
              </a:spcBef>
              <a:spcAft>
                <a:spcPct val="0"/>
              </a:spcAft>
              <a:defRPr>
                <a:solidFill>
                  <a:schemeClr val="tx1"/>
                </a:solidFill>
                <a:latin typeface="Calibri" pitchFamily="34" charset="0"/>
                <a:cs typeface="Arial" charset="0"/>
              </a:defRPr>
            </a:lvl8pPr>
            <a:lvl9pPr marL="3886200" indent="-228600" algn="l" rtl="0" fontAlgn="base">
              <a:spcBef>
                <a:spcPct val="0"/>
              </a:spcBef>
              <a:spcAft>
                <a:spcPct val="0"/>
              </a:spcAft>
              <a:defRPr>
                <a:solidFill>
                  <a:schemeClr val="tx1"/>
                </a:solidFill>
                <a:latin typeface="Calibri" pitchFamily="34" charset="0"/>
                <a:cs typeface="Arial" charset="0"/>
              </a:defRPr>
            </a:lvl9pPr>
          </a:lstStyle>
          <a:p>
            <a:fld id="{B58E9BCA-742A-45DD-B7E3-1212A5BC50C9}" type="slidenum">
              <a:rPr lang="en-US"/>
              <a:pPr/>
              <a:t>19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ea typeface="ＭＳ Ｐゴシック" pitchFamily="34" charset="-128"/>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ea typeface="ＭＳ Ｐゴシック" pitchFamily="34" charset="-128"/>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ea typeface="ＭＳ Ｐゴシック" pitchFamily="34" charset="-128"/>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cs typeface="Arial" charset="0"/>
              </a:rPr>
              <a:t>Explain link resolver and full text links</a:t>
            </a: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algn="l" rtl="0" fontAlgn="base">
              <a:spcBef>
                <a:spcPct val="0"/>
              </a:spcBef>
              <a:spcAft>
                <a:spcPct val="0"/>
              </a:spcAft>
              <a:defRPr>
                <a:solidFill>
                  <a:schemeClr val="tx1"/>
                </a:solidFill>
                <a:latin typeface="Calibri" pitchFamily="34" charset="0"/>
                <a:cs typeface="Arial" charset="0"/>
              </a:defRPr>
            </a:lvl6pPr>
            <a:lvl7pPr marL="2971800" indent="-228600" algn="l" rtl="0" fontAlgn="base">
              <a:spcBef>
                <a:spcPct val="0"/>
              </a:spcBef>
              <a:spcAft>
                <a:spcPct val="0"/>
              </a:spcAft>
              <a:defRPr>
                <a:solidFill>
                  <a:schemeClr val="tx1"/>
                </a:solidFill>
                <a:latin typeface="Calibri" pitchFamily="34" charset="0"/>
                <a:cs typeface="Arial" charset="0"/>
              </a:defRPr>
            </a:lvl7pPr>
            <a:lvl8pPr marL="3429000" indent="-228600" algn="l" rtl="0" fontAlgn="base">
              <a:spcBef>
                <a:spcPct val="0"/>
              </a:spcBef>
              <a:spcAft>
                <a:spcPct val="0"/>
              </a:spcAft>
              <a:defRPr>
                <a:solidFill>
                  <a:schemeClr val="tx1"/>
                </a:solidFill>
                <a:latin typeface="Calibri" pitchFamily="34" charset="0"/>
                <a:cs typeface="Arial" charset="0"/>
              </a:defRPr>
            </a:lvl8pPr>
            <a:lvl9pPr marL="3886200" indent="-228600" algn="l" rtl="0" fontAlgn="base">
              <a:spcBef>
                <a:spcPct val="0"/>
              </a:spcBef>
              <a:spcAft>
                <a:spcPct val="0"/>
              </a:spcAft>
              <a:defRPr>
                <a:solidFill>
                  <a:schemeClr val="tx1"/>
                </a:solidFill>
                <a:latin typeface="Calibri" pitchFamily="34" charset="0"/>
                <a:cs typeface="Arial" charset="0"/>
              </a:defRPr>
            </a:lvl9pPr>
          </a:lstStyle>
          <a:p>
            <a:fld id="{5020DF2B-9205-4F34-B979-7D1C68C0E8AE}" type="slidenum">
              <a:rPr lang="en-US"/>
              <a:pPr/>
              <a:t>49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1798307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765011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516885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pic>
        <p:nvPicPr>
          <p:cNvPr id="4" name="Picture 2" descr="http://inc.iirme.com/SiteThemes/2012/SaudiHealth/images/Moh-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3356" y="6088064"/>
            <a:ext cx="70961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idx="1"/>
          </p:nvPr>
        </p:nvSpPr>
        <p:spPr>
          <a:xfrm>
            <a:off x="685800" y="1317625"/>
            <a:ext cx="8011391" cy="1887904"/>
          </a:xfrm>
        </p:spPr>
        <p:txBody>
          <a:bodyPr>
            <a:noAutofit/>
          </a:bodyPr>
          <a:lstStyle>
            <a:lvl1pPr marL="0" indent="0">
              <a:spcBef>
                <a:spcPts val="1200"/>
              </a:spcBef>
              <a:spcAft>
                <a:spcPts val="0"/>
              </a:spcAft>
              <a:buNone/>
              <a:defRPr sz="2200">
                <a:solidFill>
                  <a:schemeClr val="tx2"/>
                </a:solidFill>
              </a:defRPr>
            </a:lvl1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
        <p:nvSpPr>
          <p:cNvPr id="5" name="Espace réservé du pied de page 4"/>
          <p:cNvSpPr>
            <a:spLocks noGrp="1"/>
          </p:cNvSpPr>
          <p:nvPr>
            <p:ph type="ftr" sz="quarter" idx="10"/>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1"/>
          </p:nvPr>
        </p:nvSpPr>
        <p:spPr/>
        <p:txBody>
          <a:bodyPr/>
          <a:lstStyle>
            <a:lvl1pPr>
              <a:defRPr/>
            </a:lvl1pPr>
          </a:lstStyle>
          <a:p>
            <a:fld id="{18759C82-1BE5-4722-BC3E-21BB4D670700}" type="slidenum">
              <a:rPr lang="fr-CA"/>
              <a:pPr/>
              <a:t>‹#›</a:t>
            </a:fld>
            <a:endParaRPr lang="fr-CA"/>
          </a:p>
        </p:txBody>
      </p:sp>
    </p:spTree>
    <p:extLst>
      <p:ext uri="{BB962C8B-B14F-4D97-AF65-F5344CB8AC3E}">
        <p14:creationId xmlns:p14="http://schemas.microsoft.com/office/powerpoint/2010/main" val="2063301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mp; Text">
    <p:spTree>
      <p:nvGrpSpPr>
        <p:cNvPr id="1" name=""/>
        <p:cNvGrpSpPr/>
        <p:nvPr/>
      </p:nvGrpSpPr>
      <p:grpSpPr>
        <a:xfrm>
          <a:off x="0" y="0"/>
          <a:ext cx="0" cy="0"/>
          <a:chOff x="0" y="0"/>
          <a:chExt cx="0" cy="0"/>
        </a:xfrm>
      </p:grpSpPr>
      <p:pic>
        <p:nvPicPr>
          <p:cNvPr id="4" name="Picture 2" descr="http://inc.iirme.com/SiteThemes/2012/SaudiHealth/images/Moh-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3356" y="6088064"/>
            <a:ext cx="70961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12"/>
          </p:nvPr>
        </p:nvSpPr>
        <p:spPr>
          <a:xfrm>
            <a:off x="685800" y="1314450"/>
            <a:ext cx="8011391" cy="45023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5" name="Footer Placeholder 2"/>
          <p:cNvSpPr>
            <a:spLocks noGrp="1"/>
          </p:cNvSpPr>
          <p:nvPr>
            <p:ph type="ftr" sz="quarter" idx="13"/>
          </p:nvPr>
        </p:nvSpPr>
        <p:spPr/>
        <p:txBody>
          <a:bodyPr/>
          <a:lstStyle>
            <a:lvl1pPr>
              <a:defRPr/>
            </a:lvl1pPr>
          </a:lstStyle>
          <a:p>
            <a:pPr>
              <a:defRPr/>
            </a:pPr>
            <a:endParaRPr lang="fr-CA"/>
          </a:p>
        </p:txBody>
      </p:sp>
    </p:spTree>
    <p:extLst>
      <p:ext uri="{BB962C8B-B14F-4D97-AF65-F5344CB8AC3E}">
        <p14:creationId xmlns:p14="http://schemas.microsoft.com/office/powerpoint/2010/main" val="1643498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pic>
        <p:nvPicPr>
          <p:cNvPr id="5" name="Picture 2" descr="http://inc.iirme.com/SiteThemes/2012/SaudiHealth/images/Moh-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3356" y="6088064"/>
            <a:ext cx="70961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half" idx="1"/>
          </p:nvPr>
        </p:nvSpPr>
        <p:spPr>
          <a:xfrm>
            <a:off x="685800" y="1332351"/>
            <a:ext cx="3886200" cy="4525963"/>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dirty="0"/>
          </a:p>
        </p:txBody>
      </p:sp>
      <p:sp>
        <p:nvSpPr>
          <p:cNvPr id="4" name="Espace réservé du contenu 3"/>
          <p:cNvSpPr>
            <a:spLocks noGrp="1"/>
          </p:cNvSpPr>
          <p:nvPr>
            <p:ph sz="half" idx="2"/>
          </p:nvPr>
        </p:nvSpPr>
        <p:spPr>
          <a:xfrm>
            <a:off x="4769428" y="1332351"/>
            <a:ext cx="3917372" cy="4525963"/>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dirty="0"/>
          </a:p>
        </p:txBody>
      </p:sp>
      <p:sp>
        <p:nvSpPr>
          <p:cNvPr id="8" name="Title 7"/>
          <p:cNvSpPr>
            <a:spLocks noGrp="1"/>
          </p:cNvSpPr>
          <p:nvPr>
            <p:ph type="title"/>
          </p:nvPr>
        </p:nvSpPr>
        <p:spPr/>
        <p:txBody>
          <a:bodyPr/>
          <a:lstStyle/>
          <a:p>
            <a:r>
              <a:rPr lang="en-US"/>
              <a:t>Click to edit Master title style</a:t>
            </a:r>
          </a:p>
        </p:txBody>
      </p:sp>
      <p:sp>
        <p:nvSpPr>
          <p:cNvPr id="6" name="Espace réservé du pied de page 4"/>
          <p:cNvSpPr>
            <a:spLocks noGrp="1"/>
          </p:cNvSpPr>
          <p:nvPr>
            <p:ph type="ftr" sz="quarter" idx="10"/>
          </p:nvPr>
        </p:nvSpPr>
        <p:spPr/>
        <p:txBody>
          <a:bodyPr/>
          <a:lstStyle>
            <a:lvl1pPr>
              <a:defRPr dirty="0"/>
            </a:lvl1pPr>
          </a:lstStyle>
          <a:p>
            <a:pPr>
              <a:defRPr/>
            </a:pPr>
            <a:endParaRPr lang="fr-CA"/>
          </a:p>
        </p:txBody>
      </p:sp>
      <p:sp>
        <p:nvSpPr>
          <p:cNvPr id="7" name="Espace réservé du numéro de diapositive 5"/>
          <p:cNvSpPr>
            <a:spLocks noGrp="1"/>
          </p:cNvSpPr>
          <p:nvPr>
            <p:ph type="sldNum" sz="quarter" idx="11"/>
          </p:nvPr>
        </p:nvSpPr>
        <p:spPr/>
        <p:txBody>
          <a:bodyPr/>
          <a:lstStyle>
            <a:lvl1pPr>
              <a:defRPr/>
            </a:lvl1pPr>
          </a:lstStyle>
          <a:p>
            <a:fld id="{715F2753-C469-46AE-9D5E-128A4670B672}" type="slidenum">
              <a:rPr lang="fr-CA"/>
              <a:pPr/>
              <a:t>‹#›</a:t>
            </a:fld>
            <a:endParaRPr lang="fr-CA"/>
          </a:p>
        </p:txBody>
      </p:sp>
    </p:spTree>
    <p:extLst>
      <p:ext uri="{BB962C8B-B14F-4D97-AF65-F5344CB8AC3E}">
        <p14:creationId xmlns:p14="http://schemas.microsoft.com/office/powerpoint/2010/main" val="1294532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298948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2471423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137707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3351811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3830194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1179576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102503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0F30A5E-0156-4834-8E93-1DDFBE232118}" type="datetimeFigureOut">
              <a:rPr lang="fa-IR" smtClean="0"/>
              <a:pPr/>
              <a:t>12/27/1444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B777781-1C22-43A1-824D-A7D956332383}" type="slidenum">
              <a:rPr lang="fa-IR" smtClean="0"/>
              <a:pPr/>
              <a:t>‹#›</a:t>
            </a:fld>
            <a:endParaRPr lang="fa-IR"/>
          </a:p>
        </p:txBody>
      </p:sp>
    </p:spTree>
    <p:extLst>
      <p:ext uri="{BB962C8B-B14F-4D97-AF65-F5344CB8AC3E}">
        <p14:creationId xmlns:p14="http://schemas.microsoft.com/office/powerpoint/2010/main" val="248985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0F30A5E-0156-4834-8E93-1DDFBE232118}" type="datetimeFigureOut">
              <a:rPr lang="fa-IR" smtClean="0"/>
              <a:pPr/>
              <a:t>12/27/1444</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777781-1C22-43A1-824D-A7D956332383}" type="slidenum">
              <a:rPr lang="fa-IR" smtClean="0"/>
              <a:pPr/>
              <a:t>‹#›</a:t>
            </a:fld>
            <a:endParaRPr lang="fa-IR"/>
          </a:p>
        </p:txBody>
      </p:sp>
    </p:spTree>
    <p:extLst>
      <p:ext uri="{BB962C8B-B14F-4D97-AF65-F5344CB8AC3E}">
        <p14:creationId xmlns:p14="http://schemas.microsoft.com/office/powerpoint/2010/main" val="1982752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8.png"/><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Evidenced-basedmedicineUpToDate.mp4" TargetMode="External"/><Relationship Id="rId2" Type="http://schemas.openxmlformats.org/officeDocument/2006/relationships/image" Target="../media/image42.png"/><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6.png"/><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5.png"/><Relationship Id="rId1" Type="http://schemas.openxmlformats.org/officeDocument/2006/relationships/slideLayout" Target="../slideLayouts/slideLayout13.xml"/><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12708"/>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p:txBody>
          <a:bodyPr>
            <a:normAutofit/>
          </a:bodyPr>
          <a:lstStyle/>
          <a:p>
            <a:pPr algn="ctr">
              <a:buNone/>
            </a:pPr>
            <a:r>
              <a:rPr lang="en-US" sz="6600" dirty="0">
                <a:solidFill>
                  <a:srgbClr val="000099"/>
                </a:solidFill>
                <a:cs typeface="B Titr" pitchFamily="2" charset="-78"/>
              </a:rPr>
              <a:t>  </a:t>
            </a:r>
            <a:r>
              <a:rPr lang="fa-IR" sz="6600" dirty="0">
                <a:solidFill>
                  <a:srgbClr val="000099"/>
                </a:solidFill>
                <a:cs typeface="B Titr" pitchFamily="2" charset="-78"/>
              </a:rPr>
              <a:t>بسم الله الرحمن الرحیم </a:t>
            </a:r>
            <a:endParaRPr lang="en-US" sz="6600" dirty="0">
              <a:solidFill>
                <a:srgbClr val="000099"/>
              </a:solidFill>
              <a:cs typeface="B Titr" pitchFamily="2" charset="-78"/>
            </a:endParaRPr>
          </a:p>
        </p:txBody>
      </p:sp>
      <p:sp>
        <p:nvSpPr>
          <p:cNvPr id="4" name="AutoShape 2" descr="پاييز همدان ،كوچه باغ هاي عباس اباد - ویسگون"/>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a-IR"/>
          </a:p>
        </p:txBody>
      </p:sp>
    </p:spTree>
  </p:cSld>
  <p:clrMapOvr>
    <a:masterClrMapping/>
  </p:clrMapOvr>
  <p:transition advClick="0" advTm="30000"/>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 name="Rectangle 36"/>
          <p:cNvSpPr/>
          <p:nvPr/>
        </p:nvSpPr>
        <p:spPr>
          <a:xfrm>
            <a:off x="1143000" y="6018214"/>
            <a:ext cx="654844" cy="839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339" name="Title 34"/>
          <p:cNvSpPr>
            <a:spLocks noGrp="1"/>
          </p:cNvSpPr>
          <p:nvPr>
            <p:ph type="title"/>
          </p:nvPr>
        </p:nvSpPr>
        <p:spPr>
          <a:xfrm>
            <a:off x="186929" y="260648"/>
            <a:ext cx="7886700" cy="1064916"/>
          </a:xfrm>
        </p:spPr>
        <p:txBody>
          <a:bodyPr>
            <a:normAutofit/>
          </a:bodyPr>
          <a:lstStyle/>
          <a:p>
            <a:pPr rtl="1"/>
            <a:r>
              <a:rPr lang="fa-IR" sz="3600" b="1" dirty="0">
                <a:solidFill>
                  <a:srgbClr val="FF0000"/>
                </a:solidFill>
                <a:cs typeface="B Titr" pitchFamily="2" charset="-78"/>
              </a:rPr>
              <a:t>تخصص های تحت پوشش در </a:t>
            </a:r>
            <a:r>
              <a:rPr lang="en-US" sz="3600" b="1" dirty="0" err="1">
                <a:solidFill>
                  <a:srgbClr val="FF0000"/>
                </a:solidFill>
                <a:cs typeface="B Titr" pitchFamily="2" charset="-78"/>
              </a:rPr>
              <a:t>Uptodate</a:t>
            </a:r>
            <a:endParaRPr lang="en-US" sz="3600" b="1" dirty="0">
              <a:solidFill>
                <a:srgbClr val="FF0000"/>
              </a:solidFill>
              <a:cs typeface="B Titr" pitchFamily="2" charset="-78"/>
            </a:endParaRPr>
          </a:p>
        </p:txBody>
      </p:sp>
      <p:sp>
        <p:nvSpPr>
          <p:cNvPr id="5" name="Rectangle 4"/>
          <p:cNvSpPr/>
          <p:nvPr/>
        </p:nvSpPr>
        <p:spPr>
          <a:xfrm>
            <a:off x="186929" y="5840413"/>
            <a:ext cx="685800" cy="91440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1" anchor="ctr"/>
          <a:lstStyle/>
          <a:p>
            <a:pPr algn="ctr" eaLnBrk="1" fontAlgn="auto" hangingPunct="1">
              <a:spcBef>
                <a:spcPts val="0"/>
              </a:spcBef>
              <a:spcAft>
                <a:spcPts val="0"/>
              </a:spcAft>
              <a:defRPr/>
            </a:pPr>
            <a:endParaRPr lang="fa-IR"/>
          </a:p>
        </p:txBody>
      </p:sp>
      <p:pic>
        <p:nvPicPr>
          <p:cNvPr id="14341" name="Picture 6"/>
          <p:cNvPicPr>
            <a:picLocks noChangeAspect="1"/>
          </p:cNvPicPr>
          <p:nvPr/>
        </p:nvPicPr>
        <p:blipFill>
          <a:blip r:embed="rId2">
            <a:extLst>
              <a:ext uri="{28A0092B-C50C-407E-A947-70E740481C1C}">
                <a14:useLocalDpi xmlns:a14="http://schemas.microsoft.com/office/drawing/2010/main" val="0"/>
              </a:ext>
            </a:extLst>
          </a:blip>
          <a:srcRect l="19685" t="19191" r="19585" b="8131"/>
          <a:stretch>
            <a:fillRect/>
          </a:stretch>
        </p:blipFill>
        <p:spPr bwMode="auto">
          <a:xfrm>
            <a:off x="288132" y="1038226"/>
            <a:ext cx="8037910" cy="535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6627609"/>
      </p:ext>
    </p:extLst>
  </p:cSld>
  <p:clrMapOvr>
    <a:masterClrMapping/>
  </p:clrMapOvr>
  <p:transition advClick="0" advTm="100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652934"/>
          </a:xfrm>
        </p:spPr>
        <p:txBody>
          <a:bodyPr>
            <a:noAutofit/>
          </a:bodyPr>
          <a:lstStyle/>
          <a:p>
            <a:r>
              <a:rPr lang="fa-IR" sz="3200" b="1" dirty="0">
                <a:solidFill>
                  <a:srgbClr val="E36C0A"/>
                </a:solidFill>
                <a:ea typeface="Calibri"/>
                <a:cs typeface="B Titr" pitchFamily="2" charset="-78"/>
              </a:rPr>
              <a:t>انواع تخصص‌های تحت پوشش این پایگاه عبارتند از:</a:t>
            </a:r>
            <a:br>
              <a:rPr lang="en-US" sz="2400" dirty="0">
                <a:solidFill>
                  <a:prstClr val="black"/>
                </a:solidFill>
                <a:ea typeface="Calibri"/>
                <a:cs typeface="B Titr" pitchFamily="2" charset="-78"/>
              </a:rPr>
            </a:br>
            <a:endParaRPr lang="fa-IR" sz="4800" dirty="0">
              <a:cs typeface="B Titr" pitchFamily="2" charset="-78"/>
            </a:endParaRPr>
          </a:p>
        </p:txBody>
      </p:sp>
      <p:sp>
        <p:nvSpPr>
          <p:cNvPr id="4" name="Content Placeholder 3"/>
          <p:cNvSpPr>
            <a:spLocks noGrp="1"/>
          </p:cNvSpPr>
          <p:nvPr>
            <p:ph sz="half" idx="2"/>
          </p:nvPr>
        </p:nvSpPr>
        <p:spPr>
          <a:xfrm>
            <a:off x="457200" y="1484784"/>
            <a:ext cx="4040188" cy="4641379"/>
          </a:xfrm>
        </p:spPr>
        <p:txBody>
          <a:bodyPr>
            <a:noAutofit/>
          </a:bodyPr>
          <a:lstStyle/>
          <a:p>
            <a:pPr lvl="0" algn="just">
              <a:lnSpc>
                <a:spcPct val="150000"/>
              </a:lnSpc>
              <a:spcAft>
                <a:spcPts val="1000"/>
              </a:spcAft>
              <a:buFont typeface="Arial"/>
              <a:buChar char="•"/>
              <a:tabLst>
                <a:tab pos="457200" algn="l"/>
              </a:tabLst>
            </a:pPr>
            <a:r>
              <a:rPr lang="fa-IR" sz="3200" b="1" dirty="0">
                <a:solidFill>
                  <a:srgbClr val="000099"/>
                </a:solidFill>
                <a:ea typeface="Calibri"/>
                <a:cs typeface="B Titr" pitchFamily="2" charset="-78"/>
              </a:rPr>
              <a:t>غدد درون ریز و دیابت</a:t>
            </a:r>
            <a:endParaRPr lang="en-US" sz="3200" b="1" dirty="0">
              <a:solidFill>
                <a:srgbClr val="000099"/>
              </a:solidFill>
              <a:ea typeface="Calibri"/>
              <a:cs typeface="B Titr" pitchFamily="2" charset="-78"/>
            </a:endParaRPr>
          </a:p>
          <a:p>
            <a:pPr lvl="0" algn="just">
              <a:lnSpc>
                <a:spcPct val="150000"/>
              </a:lnSpc>
              <a:spcAft>
                <a:spcPts val="1000"/>
              </a:spcAft>
              <a:buSzPts val="1000"/>
              <a:buFont typeface="Symbol"/>
              <a:buChar char=""/>
              <a:tabLst>
                <a:tab pos="457200" algn="l"/>
              </a:tabLst>
            </a:pPr>
            <a:r>
              <a:rPr lang="fa-IR" sz="3200" b="1" dirty="0">
                <a:solidFill>
                  <a:srgbClr val="000099"/>
                </a:solidFill>
                <a:ea typeface="Calibri"/>
                <a:cs typeface="B Titr" pitchFamily="2" charset="-78"/>
              </a:rPr>
              <a:t>پزشکی خانواده</a:t>
            </a:r>
            <a:endParaRPr lang="en-US" sz="3200" b="1" dirty="0">
              <a:solidFill>
                <a:srgbClr val="000099"/>
              </a:solidFill>
              <a:ea typeface="Calibri"/>
              <a:cs typeface="B Titr" pitchFamily="2" charset="-78"/>
            </a:endParaRPr>
          </a:p>
          <a:p>
            <a:pPr lvl="0" algn="just">
              <a:lnSpc>
                <a:spcPct val="150000"/>
              </a:lnSpc>
              <a:spcAft>
                <a:spcPts val="1000"/>
              </a:spcAft>
              <a:buFont typeface="Arial"/>
              <a:buChar char="•"/>
              <a:tabLst>
                <a:tab pos="457200" algn="l"/>
              </a:tabLst>
            </a:pPr>
            <a:r>
              <a:rPr lang="fa-IR" sz="3200" b="1" dirty="0">
                <a:solidFill>
                  <a:srgbClr val="000099"/>
                </a:solidFill>
                <a:ea typeface="Calibri"/>
                <a:cs typeface="B Titr" pitchFamily="2" charset="-78"/>
              </a:rPr>
              <a:t>گوارش و کبد</a:t>
            </a:r>
            <a:endParaRPr lang="en-US" sz="3200" b="1" dirty="0">
              <a:solidFill>
                <a:srgbClr val="000099"/>
              </a:solidFill>
              <a:ea typeface="Calibri"/>
              <a:cs typeface="B Titr" pitchFamily="2" charset="-78"/>
            </a:endParaRPr>
          </a:p>
          <a:p>
            <a:pPr lvl="0" algn="just">
              <a:lnSpc>
                <a:spcPct val="150000"/>
              </a:lnSpc>
              <a:spcAft>
                <a:spcPts val="1000"/>
              </a:spcAft>
              <a:buSzPts val="1000"/>
              <a:buFont typeface="Symbol"/>
              <a:buChar char=""/>
              <a:tabLst>
                <a:tab pos="457200" algn="l"/>
              </a:tabLst>
            </a:pPr>
            <a:r>
              <a:rPr lang="fa-IR" sz="3200" b="1" dirty="0">
                <a:solidFill>
                  <a:srgbClr val="000099"/>
                </a:solidFill>
                <a:ea typeface="Calibri"/>
                <a:cs typeface="B Titr" pitchFamily="2" charset="-78"/>
              </a:rPr>
              <a:t>طب سالمندان</a:t>
            </a:r>
            <a:endParaRPr lang="en-US" sz="3200" b="1" dirty="0">
              <a:solidFill>
                <a:srgbClr val="000099"/>
              </a:solidFill>
              <a:ea typeface="Calibri"/>
              <a:cs typeface="B Titr" pitchFamily="2" charset="-78"/>
            </a:endParaRPr>
          </a:p>
          <a:p>
            <a:pPr lvl="0" algn="just">
              <a:lnSpc>
                <a:spcPct val="150000"/>
              </a:lnSpc>
              <a:spcAft>
                <a:spcPts val="1000"/>
              </a:spcAft>
              <a:buFont typeface="Arial"/>
              <a:buChar char="•"/>
              <a:tabLst>
                <a:tab pos="457200" algn="l"/>
              </a:tabLst>
            </a:pPr>
            <a:r>
              <a:rPr lang="fa-IR" sz="3200" b="1" dirty="0">
                <a:solidFill>
                  <a:srgbClr val="000099"/>
                </a:solidFill>
                <a:ea typeface="Calibri"/>
                <a:cs typeface="B Titr" pitchFamily="2" charset="-78"/>
              </a:rPr>
              <a:t>هماتولوژی</a:t>
            </a:r>
            <a:endParaRPr lang="en-US" sz="3200" b="1" dirty="0">
              <a:solidFill>
                <a:srgbClr val="000099"/>
              </a:solidFill>
              <a:ea typeface="Calibri"/>
              <a:cs typeface="B Titr" pitchFamily="2" charset="-78"/>
            </a:endParaRPr>
          </a:p>
          <a:p>
            <a:endParaRPr lang="fa-IR" sz="3200" b="1" dirty="0">
              <a:solidFill>
                <a:srgbClr val="000099"/>
              </a:solidFill>
              <a:cs typeface="B Titr" pitchFamily="2" charset="-78"/>
            </a:endParaRPr>
          </a:p>
        </p:txBody>
      </p:sp>
      <p:sp>
        <p:nvSpPr>
          <p:cNvPr id="6" name="Content Placeholder 5"/>
          <p:cNvSpPr>
            <a:spLocks noGrp="1"/>
          </p:cNvSpPr>
          <p:nvPr>
            <p:ph sz="quarter" idx="4"/>
          </p:nvPr>
        </p:nvSpPr>
        <p:spPr>
          <a:xfrm>
            <a:off x="4645025" y="1556792"/>
            <a:ext cx="4041775" cy="4569371"/>
          </a:xfrm>
        </p:spPr>
        <p:txBody>
          <a:bodyPr>
            <a:noAutofit/>
          </a:bodyPr>
          <a:lstStyle/>
          <a:p>
            <a:pPr algn="just">
              <a:lnSpc>
                <a:spcPct val="150000"/>
              </a:lnSpc>
              <a:spcAft>
                <a:spcPts val="1000"/>
              </a:spcAft>
              <a:buSzPts val="1000"/>
              <a:tabLst>
                <a:tab pos="457200" algn="l"/>
              </a:tabLst>
            </a:pPr>
            <a:r>
              <a:rPr lang="fa-IR" b="1" dirty="0">
                <a:solidFill>
                  <a:srgbClr val="000099"/>
                </a:solidFill>
                <a:ea typeface="Calibri"/>
                <a:cs typeface="B Titr" pitchFamily="2" charset="-78"/>
              </a:rPr>
              <a:t>طب اورژانس بزرگسال و اطفال</a:t>
            </a:r>
            <a:endParaRPr lang="en-US" sz="1800" b="1" dirty="0">
              <a:solidFill>
                <a:srgbClr val="000099"/>
              </a:solidFill>
              <a:ea typeface="Calibri"/>
              <a:cs typeface="B Titr" pitchFamily="2" charset="-78"/>
            </a:endParaRPr>
          </a:p>
          <a:p>
            <a:pPr lvl="0" algn="just">
              <a:lnSpc>
                <a:spcPct val="150000"/>
              </a:lnSpc>
              <a:spcAft>
                <a:spcPts val="1000"/>
              </a:spcAft>
              <a:buSzPts val="1000"/>
              <a:tabLst>
                <a:tab pos="457200" algn="l"/>
              </a:tabLst>
            </a:pPr>
            <a:r>
              <a:rPr lang="fa-IR" b="1" dirty="0">
                <a:solidFill>
                  <a:srgbClr val="000099"/>
                </a:solidFill>
                <a:ea typeface="Calibri"/>
                <a:cs typeface="B Titr" pitchFamily="2" charset="-78"/>
              </a:rPr>
              <a:t>مراقبت های اولیه بزرگسالان</a:t>
            </a:r>
          </a:p>
          <a:p>
            <a:pPr algn="just">
              <a:lnSpc>
                <a:spcPct val="150000"/>
              </a:lnSpc>
              <a:spcAft>
                <a:spcPts val="1000"/>
              </a:spcAft>
              <a:buSzPts val="1000"/>
              <a:tabLst>
                <a:tab pos="457200" algn="l"/>
              </a:tabLst>
            </a:pPr>
            <a:r>
              <a:rPr lang="fa-IR" b="1" dirty="0">
                <a:solidFill>
                  <a:srgbClr val="000099"/>
                </a:solidFill>
                <a:ea typeface="Calibri"/>
                <a:cs typeface="B Titr" pitchFamily="2" charset="-78"/>
              </a:rPr>
              <a:t> و پزشکی داخلی</a:t>
            </a:r>
            <a:endParaRPr lang="en-US" sz="1800" b="1" dirty="0">
              <a:solidFill>
                <a:srgbClr val="000099"/>
              </a:solidFill>
              <a:ea typeface="Calibri"/>
              <a:cs typeface="B Titr" pitchFamily="2" charset="-78"/>
            </a:endParaRPr>
          </a:p>
          <a:p>
            <a:pPr lvl="0" algn="just">
              <a:lnSpc>
                <a:spcPct val="150000"/>
              </a:lnSpc>
              <a:spcAft>
                <a:spcPts val="1000"/>
              </a:spcAft>
              <a:tabLst>
                <a:tab pos="457200" algn="l"/>
              </a:tabLst>
            </a:pPr>
            <a:r>
              <a:rPr lang="fa-IR" b="1" dirty="0">
                <a:solidFill>
                  <a:srgbClr val="000099"/>
                </a:solidFill>
                <a:ea typeface="Calibri"/>
                <a:cs typeface="B Titr" pitchFamily="2" charset="-78"/>
              </a:rPr>
              <a:t>آلرژی و ایمونولوژی</a:t>
            </a:r>
            <a:endParaRPr lang="en-US" sz="1800" b="1" dirty="0">
              <a:solidFill>
                <a:srgbClr val="000099"/>
              </a:solidFill>
              <a:ea typeface="Calibri"/>
              <a:cs typeface="B Titr" pitchFamily="2" charset="-78"/>
            </a:endParaRPr>
          </a:p>
          <a:p>
            <a:pPr lvl="0" algn="just">
              <a:lnSpc>
                <a:spcPct val="150000"/>
              </a:lnSpc>
              <a:spcAft>
                <a:spcPts val="1000"/>
              </a:spcAft>
              <a:buSzPts val="1000"/>
              <a:tabLst>
                <a:tab pos="457200" algn="l"/>
              </a:tabLst>
            </a:pPr>
            <a:r>
              <a:rPr lang="fa-IR" b="1" dirty="0">
                <a:solidFill>
                  <a:srgbClr val="000099"/>
                </a:solidFill>
                <a:ea typeface="Calibri"/>
                <a:cs typeface="B Titr" pitchFamily="2" charset="-78"/>
              </a:rPr>
              <a:t>قلب و عروق</a:t>
            </a:r>
            <a:endParaRPr lang="en-US" sz="1800" b="1" dirty="0">
              <a:solidFill>
                <a:srgbClr val="000099"/>
              </a:solidFill>
              <a:ea typeface="Calibri"/>
              <a:cs typeface="B Titr" pitchFamily="2" charset="-78"/>
            </a:endParaRPr>
          </a:p>
          <a:p>
            <a:pPr lvl="0" algn="just">
              <a:lnSpc>
                <a:spcPct val="150000"/>
              </a:lnSpc>
              <a:spcAft>
                <a:spcPts val="1000"/>
              </a:spcAft>
              <a:tabLst>
                <a:tab pos="457200" algn="l"/>
              </a:tabLst>
            </a:pPr>
            <a:r>
              <a:rPr lang="fa-IR" b="1" dirty="0">
                <a:solidFill>
                  <a:srgbClr val="000099"/>
                </a:solidFill>
                <a:ea typeface="Calibri"/>
                <a:cs typeface="B Titr" pitchFamily="2" charset="-78"/>
              </a:rPr>
              <a:t>پوست</a:t>
            </a:r>
            <a:endParaRPr lang="en-US" sz="1800" b="1" dirty="0">
              <a:solidFill>
                <a:srgbClr val="000099"/>
              </a:solidFill>
              <a:ea typeface="Calibri"/>
              <a:cs typeface="B Titr" pitchFamily="2" charset="-78"/>
            </a:endParaRPr>
          </a:p>
          <a:p>
            <a:endParaRPr lang="fa-IR" b="1" dirty="0">
              <a:solidFill>
                <a:srgbClr val="000099"/>
              </a:solidFill>
              <a:cs typeface="B Titr" pitchFamily="2" charset="-78"/>
            </a:endParaRPr>
          </a:p>
        </p:txBody>
      </p:sp>
    </p:spTree>
    <p:extLst>
      <p:ext uri="{BB962C8B-B14F-4D97-AF65-F5344CB8AC3E}">
        <p14:creationId xmlns:p14="http://schemas.microsoft.com/office/powerpoint/2010/main" val="2509199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508918"/>
          </a:xfrm>
        </p:spPr>
        <p:txBody>
          <a:bodyPr>
            <a:noAutofit/>
          </a:bodyPr>
          <a:lstStyle/>
          <a:p>
            <a:r>
              <a:rPr lang="fa-IR" sz="2800" b="1" dirty="0">
                <a:solidFill>
                  <a:srgbClr val="E36C0A"/>
                </a:solidFill>
                <a:ea typeface="Calibri"/>
                <a:cs typeface="B Titr" pitchFamily="2" charset="-78"/>
              </a:rPr>
              <a:t>انواع تخصص‌های  تحت پوشش این پایگاه عبارتند از:</a:t>
            </a:r>
            <a:br>
              <a:rPr lang="en-US" sz="2000" dirty="0">
                <a:solidFill>
                  <a:prstClr val="black"/>
                </a:solidFill>
                <a:ea typeface="Calibri"/>
                <a:cs typeface="B Titr" pitchFamily="2" charset="-78"/>
              </a:rPr>
            </a:br>
            <a:endParaRPr lang="fa-IR" sz="4800" dirty="0">
              <a:cs typeface="B Titr" pitchFamily="2" charset="-78"/>
            </a:endParaRPr>
          </a:p>
        </p:txBody>
      </p:sp>
      <p:sp>
        <p:nvSpPr>
          <p:cNvPr id="4" name="Content Placeholder 3"/>
          <p:cNvSpPr>
            <a:spLocks noGrp="1"/>
          </p:cNvSpPr>
          <p:nvPr>
            <p:ph sz="half" idx="2"/>
          </p:nvPr>
        </p:nvSpPr>
        <p:spPr>
          <a:xfrm>
            <a:off x="457200" y="1772816"/>
            <a:ext cx="4040188" cy="4353347"/>
          </a:xfrm>
        </p:spPr>
        <p:txBody>
          <a:bodyPr>
            <a:normAutofit/>
          </a:bodyPr>
          <a:lstStyle/>
          <a:p>
            <a:pPr lvl="0" algn="just">
              <a:lnSpc>
                <a:spcPct val="150000"/>
              </a:lnSpc>
              <a:spcAft>
                <a:spcPts val="1000"/>
              </a:spcAft>
              <a:buSzPts val="1000"/>
              <a:buFont typeface="Symbol"/>
              <a:buChar char=""/>
              <a:tabLst>
                <a:tab pos="457200" algn="l"/>
              </a:tabLst>
            </a:pPr>
            <a:r>
              <a:rPr lang="fa-IR" sz="2200" dirty="0">
                <a:solidFill>
                  <a:srgbClr val="000099"/>
                </a:solidFill>
                <a:ea typeface="Calibri"/>
                <a:cs typeface="B Titr" pitchFamily="2" charset="-78"/>
              </a:rPr>
              <a:t>کودکان</a:t>
            </a:r>
            <a:endParaRPr lang="en-US" sz="1500" dirty="0">
              <a:solidFill>
                <a:srgbClr val="000099"/>
              </a:solidFill>
              <a:ea typeface="Calibri"/>
              <a:cs typeface="B Titr" pitchFamily="2" charset="-78"/>
            </a:endParaRPr>
          </a:p>
          <a:p>
            <a:pPr lvl="0" algn="just">
              <a:lnSpc>
                <a:spcPct val="150000"/>
              </a:lnSpc>
              <a:spcAft>
                <a:spcPts val="1000"/>
              </a:spcAft>
              <a:buSzPts val="1000"/>
              <a:buFont typeface="Symbol"/>
              <a:buChar char=""/>
              <a:tabLst>
                <a:tab pos="457200" algn="l"/>
              </a:tabLst>
            </a:pPr>
            <a:r>
              <a:rPr lang="fa-IR" sz="2200" dirty="0">
                <a:solidFill>
                  <a:srgbClr val="000099"/>
                </a:solidFill>
                <a:ea typeface="Calibri"/>
                <a:cs typeface="B Titr" pitchFamily="2" charset="-78"/>
              </a:rPr>
              <a:t>روانپزشکی</a:t>
            </a:r>
            <a:endParaRPr lang="en-US" sz="1500" dirty="0">
              <a:solidFill>
                <a:srgbClr val="000099"/>
              </a:solidFill>
              <a:ea typeface="Calibri"/>
              <a:cs typeface="B Titr" pitchFamily="2" charset="-78"/>
            </a:endParaRPr>
          </a:p>
          <a:p>
            <a:pPr lvl="0" algn="just">
              <a:lnSpc>
                <a:spcPct val="150000"/>
              </a:lnSpc>
              <a:spcAft>
                <a:spcPts val="1000"/>
              </a:spcAft>
              <a:buSzPts val="1000"/>
              <a:buFont typeface="Symbol"/>
              <a:buChar char=""/>
              <a:tabLst>
                <a:tab pos="457200" algn="l"/>
              </a:tabLst>
            </a:pPr>
            <a:r>
              <a:rPr lang="fa-IR" sz="2200" dirty="0">
                <a:solidFill>
                  <a:srgbClr val="000099"/>
                </a:solidFill>
                <a:ea typeface="Calibri"/>
                <a:cs typeface="B Titr" pitchFamily="2" charset="-78"/>
              </a:rPr>
              <a:t>ریه، مراقبت های ویژه  پزشکی</a:t>
            </a:r>
          </a:p>
          <a:p>
            <a:pPr lvl="0" algn="just">
              <a:lnSpc>
                <a:spcPct val="150000"/>
              </a:lnSpc>
              <a:spcAft>
                <a:spcPts val="1000"/>
              </a:spcAft>
              <a:buSzPts val="1000"/>
              <a:buFont typeface="Symbol"/>
              <a:buChar char=""/>
              <a:tabLst>
                <a:tab pos="457200" algn="l"/>
              </a:tabLst>
            </a:pPr>
            <a:r>
              <a:rPr lang="fa-IR" sz="2200" dirty="0">
                <a:solidFill>
                  <a:srgbClr val="000099"/>
                </a:solidFill>
                <a:ea typeface="Calibri"/>
                <a:cs typeface="B Titr" pitchFamily="2" charset="-78"/>
              </a:rPr>
              <a:t>روماتولوژی</a:t>
            </a:r>
            <a:endParaRPr lang="en-US" sz="1500" dirty="0">
              <a:solidFill>
                <a:srgbClr val="000099"/>
              </a:solidFill>
              <a:ea typeface="Calibri"/>
              <a:cs typeface="B Titr" pitchFamily="2" charset="-78"/>
            </a:endParaRPr>
          </a:p>
          <a:p>
            <a:pPr lvl="0" algn="just">
              <a:lnSpc>
                <a:spcPct val="150000"/>
              </a:lnSpc>
              <a:spcAft>
                <a:spcPts val="1000"/>
              </a:spcAft>
              <a:buFont typeface="Arial"/>
              <a:buChar char="•"/>
              <a:tabLst>
                <a:tab pos="457200" algn="l"/>
              </a:tabLst>
            </a:pPr>
            <a:r>
              <a:rPr lang="fa-IR" sz="2200" dirty="0">
                <a:solidFill>
                  <a:srgbClr val="000099"/>
                </a:solidFill>
                <a:ea typeface="Calibri"/>
                <a:cs typeface="B Titr" pitchFamily="2" charset="-78"/>
              </a:rPr>
              <a:t>جراحی</a:t>
            </a:r>
            <a:endParaRPr lang="en-US" sz="1500" dirty="0">
              <a:solidFill>
                <a:srgbClr val="000099"/>
              </a:solidFill>
              <a:ea typeface="Calibri"/>
              <a:cs typeface="B Titr" pitchFamily="2" charset="-78"/>
            </a:endParaRPr>
          </a:p>
          <a:p>
            <a:r>
              <a:rPr lang="fa-IR">
                <a:solidFill>
                  <a:srgbClr val="000099"/>
                </a:solidFill>
                <a:cs typeface="B Titr" pitchFamily="2" charset="-78"/>
              </a:rPr>
              <a:t>طب خواب</a:t>
            </a:r>
            <a:endParaRPr lang="fa-IR" dirty="0">
              <a:solidFill>
                <a:srgbClr val="000099"/>
              </a:solidFill>
              <a:cs typeface="B Titr" pitchFamily="2" charset="-78"/>
            </a:endParaRPr>
          </a:p>
        </p:txBody>
      </p:sp>
      <p:sp>
        <p:nvSpPr>
          <p:cNvPr id="6" name="Content Placeholder 5"/>
          <p:cNvSpPr>
            <a:spLocks noGrp="1"/>
          </p:cNvSpPr>
          <p:nvPr>
            <p:ph sz="quarter" idx="4"/>
          </p:nvPr>
        </p:nvSpPr>
        <p:spPr>
          <a:xfrm>
            <a:off x="4645025" y="1844824"/>
            <a:ext cx="4041775" cy="4281339"/>
          </a:xfrm>
        </p:spPr>
        <p:txBody>
          <a:bodyPr>
            <a:normAutofit lnSpcReduction="10000"/>
          </a:bodyPr>
          <a:lstStyle/>
          <a:p>
            <a:pPr lvl="0" algn="just">
              <a:lnSpc>
                <a:spcPct val="150000"/>
              </a:lnSpc>
              <a:spcAft>
                <a:spcPts val="1000"/>
              </a:spcAft>
              <a:buFont typeface="Arial"/>
              <a:buChar char="•"/>
              <a:tabLst>
                <a:tab pos="457200" algn="l"/>
              </a:tabLst>
            </a:pPr>
            <a:r>
              <a:rPr lang="fa-IR" dirty="0">
                <a:solidFill>
                  <a:srgbClr val="000099"/>
                </a:solidFill>
                <a:ea typeface="Calibri"/>
                <a:cs typeface="B Titr" pitchFamily="2" charset="-78"/>
              </a:rPr>
              <a:t>بیماریهای عفونی</a:t>
            </a:r>
            <a:endParaRPr lang="en-US" sz="1600" dirty="0">
              <a:solidFill>
                <a:srgbClr val="000099"/>
              </a:solidFill>
              <a:ea typeface="Calibri"/>
              <a:cs typeface="B Titr" pitchFamily="2" charset="-78"/>
            </a:endParaRPr>
          </a:p>
          <a:p>
            <a:pPr lvl="0" algn="just">
              <a:lnSpc>
                <a:spcPct val="150000"/>
              </a:lnSpc>
              <a:spcAft>
                <a:spcPts val="1000"/>
              </a:spcAft>
              <a:buFont typeface="Arial"/>
              <a:buChar char="•"/>
              <a:tabLst>
                <a:tab pos="457200" algn="l"/>
              </a:tabLst>
            </a:pPr>
            <a:r>
              <a:rPr lang="fa-IR" dirty="0">
                <a:solidFill>
                  <a:srgbClr val="000099"/>
                </a:solidFill>
                <a:ea typeface="Calibri"/>
                <a:cs typeface="B Titr" pitchFamily="2" charset="-78"/>
              </a:rPr>
              <a:t>نفرولوژی و فشار خون بالا</a:t>
            </a:r>
            <a:endParaRPr lang="en-US" sz="1600" dirty="0">
              <a:solidFill>
                <a:srgbClr val="000099"/>
              </a:solidFill>
              <a:ea typeface="Calibri"/>
              <a:cs typeface="B Titr" pitchFamily="2" charset="-78"/>
            </a:endParaRPr>
          </a:p>
          <a:p>
            <a:pPr lvl="0" algn="just">
              <a:lnSpc>
                <a:spcPct val="150000"/>
              </a:lnSpc>
              <a:spcAft>
                <a:spcPts val="1000"/>
              </a:spcAft>
              <a:buFont typeface="Arial"/>
              <a:buChar char="•"/>
              <a:tabLst>
                <a:tab pos="457200" algn="l"/>
              </a:tabLst>
            </a:pPr>
            <a:r>
              <a:rPr lang="fa-IR" dirty="0">
                <a:solidFill>
                  <a:srgbClr val="000099"/>
                </a:solidFill>
                <a:ea typeface="Calibri"/>
                <a:cs typeface="B Titr" pitchFamily="2" charset="-78"/>
              </a:rPr>
              <a:t>مغز و اعصاب</a:t>
            </a:r>
            <a:endParaRPr lang="en-US" sz="1600" dirty="0">
              <a:solidFill>
                <a:srgbClr val="000099"/>
              </a:solidFill>
              <a:ea typeface="Calibri"/>
              <a:cs typeface="B Titr" pitchFamily="2" charset="-78"/>
            </a:endParaRPr>
          </a:p>
          <a:p>
            <a:pPr lvl="0" algn="just">
              <a:lnSpc>
                <a:spcPct val="150000"/>
              </a:lnSpc>
              <a:spcAft>
                <a:spcPts val="1000"/>
              </a:spcAft>
              <a:buSzPts val="1000"/>
              <a:buFont typeface="Symbol"/>
              <a:buChar char=""/>
              <a:tabLst>
                <a:tab pos="457200" algn="l"/>
              </a:tabLst>
            </a:pPr>
            <a:r>
              <a:rPr lang="fa-IR" dirty="0">
                <a:solidFill>
                  <a:srgbClr val="000099"/>
                </a:solidFill>
                <a:ea typeface="Calibri"/>
                <a:cs typeface="B Titr" pitchFamily="2" charset="-78"/>
              </a:rPr>
              <a:t>مامایی، تخصص زنان و بهداشت زنان</a:t>
            </a:r>
            <a:endParaRPr lang="en-US" sz="1600" dirty="0">
              <a:solidFill>
                <a:srgbClr val="000099"/>
              </a:solidFill>
              <a:ea typeface="Calibri"/>
              <a:cs typeface="B Titr" pitchFamily="2" charset="-78"/>
            </a:endParaRPr>
          </a:p>
          <a:p>
            <a:pPr lvl="0" algn="just">
              <a:lnSpc>
                <a:spcPct val="150000"/>
              </a:lnSpc>
              <a:spcAft>
                <a:spcPts val="1000"/>
              </a:spcAft>
              <a:buFont typeface="Arial"/>
              <a:buChar char="•"/>
              <a:tabLst>
                <a:tab pos="457200" algn="l"/>
              </a:tabLst>
            </a:pPr>
            <a:r>
              <a:rPr lang="fa-IR" dirty="0">
                <a:solidFill>
                  <a:srgbClr val="000099"/>
                </a:solidFill>
                <a:ea typeface="Calibri"/>
                <a:cs typeface="B Titr" pitchFamily="2" charset="-78"/>
              </a:rPr>
              <a:t>انکولوژی</a:t>
            </a:r>
            <a:endParaRPr lang="en-US" sz="1600" dirty="0">
              <a:solidFill>
                <a:srgbClr val="000099"/>
              </a:solidFill>
              <a:ea typeface="Calibri"/>
              <a:cs typeface="B Titr" pitchFamily="2" charset="-78"/>
            </a:endParaRPr>
          </a:p>
          <a:p>
            <a:endParaRPr lang="fa-IR" dirty="0">
              <a:solidFill>
                <a:srgbClr val="000099"/>
              </a:solidFill>
              <a:cs typeface="B Titr" pitchFamily="2" charset="-78"/>
            </a:endParaRPr>
          </a:p>
        </p:txBody>
      </p:sp>
    </p:spTree>
    <p:extLst>
      <p:ext uri="{BB962C8B-B14F-4D97-AF65-F5344CB8AC3E}">
        <p14:creationId xmlns:p14="http://schemas.microsoft.com/office/powerpoint/2010/main" val="307249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Autofit/>
          </a:bodyPr>
          <a:lstStyle/>
          <a:p>
            <a:r>
              <a:rPr lang="fa-IR" sz="3200" dirty="0">
                <a:solidFill>
                  <a:srgbClr val="FF0000"/>
                </a:solidFill>
                <a:cs typeface="B Titr" pitchFamily="2" charset="-78"/>
              </a:rPr>
              <a:t>دسترسی به پایگاه </a:t>
            </a:r>
            <a:r>
              <a:rPr lang="en-US" sz="3200" b="1" dirty="0" err="1">
                <a:solidFill>
                  <a:srgbClr val="006600"/>
                </a:solidFill>
                <a:cs typeface="B Titr" pitchFamily="2" charset="-78"/>
              </a:rPr>
              <a:t>UptoDate</a:t>
            </a:r>
            <a:r>
              <a:rPr lang="fa-IR" sz="3200" dirty="0">
                <a:solidFill>
                  <a:srgbClr val="FF0000"/>
                </a:solidFill>
                <a:cs typeface="B Titr" pitchFamily="2" charset="-78"/>
              </a:rPr>
              <a:t> در سایت دانشگاه</a:t>
            </a:r>
          </a:p>
        </p:txBody>
      </p:sp>
      <p:pic>
        <p:nvPicPr>
          <p:cNvPr id="8" name="Picture 7"/>
          <p:cNvPicPr/>
          <p:nvPr/>
        </p:nvPicPr>
        <p:blipFill rotWithShape="1">
          <a:blip r:embed="rId2"/>
          <a:srcRect l="12261" t="8505" r="12422" b="15508"/>
          <a:stretch/>
        </p:blipFill>
        <p:spPr bwMode="auto">
          <a:xfrm>
            <a:off x="1102246" y="1013867"/>
            <a:ext cx="7344816" cy="4176464"/>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6732240" y="3573016"/>
            <a:ext cx="720080" cy="3383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ln>
                <a:solidFill>
                  <a:srgbClr val="FF0000"/>
                </a:solidFill>
              </a:ln>
              <a:noFill/>
            </a:endParaRPr>
          </a:p>
        </p:txBody>
      </p:sp>
      <p:sp>
        <p:nvSpPr>
          <p:cNvPr id="10" name="Down Arrow 9"/>
          <p:cNvSpPr/>
          <p:nvPr/>
        </p:nvSpPr>
        <p:spPr>
          <a:xfrm>
            <a:off x="6732240" y="3128017"/>
            <a:ext cx="628648" cy="48920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2" name="Rectangle 11"/>
          <p:cNvSpPr/>
          <p:nvPr/>
        </p:nvSpPr>
        <p:spPr>
          <a:xfrm>
            <a:off x="7485409" y="4442072"/>
            <a:ext cx="914400" cy="2026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6" name="Right Arrow 15"/>
          <p:cNvSpPr/>
          <p:nvPr/>
        </p:nvSpPr>
        <p:spPr>
          <a:xfrm rot="1848478">
            <a:off x="6675367" y="4136328"/>
            <a:ext cx="978408" cy="328672"/>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606278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dirty="0">
                <a:solidFill>
                  <a:srgbClr val="FF0000"/>
                </a:solidFill>
                <a:cs typeface="B Titr" panose="00000700000000000000" pitchFamily="2" charset="-78"/>
              </a:rPr>
              <a:t>دسترسی به</a:t>
            </a:r>
            <a:r>
              <a:rPr lang="en-US" sz="3200" b="1" dirty="0" err="1">
                <a:solidFill>
                  <a:srgbClr val="0000FF"/>
                </a:solidFill>
                <a:cs typeface="B Titr" panose="00000700000000000000" pitchFamily="2" charset="-78"/>
              </a:rPr>
              <a:t>UptoDate</a:t>
            </a:r>
            <a:r>
              <a:rPr lang="en-US" sz="3200" b="1" dirty="0">
                <a:solidFill>
                  <a:srgbClr val="0000FF"/>
                </a:solidFill>
                <a:cs typeface="B Titr" panose="00000700000000000000" pitchFamily="2" charset="-78"/>
              </a:rPr>
              <a:t> </a:t>
            </a:r>
            <a:r>
              <a:rPr lang="fa-IR" sz="3200" b="1" dirty="0">
                <a:solidFill>
                  <a:srgbClr val="0000FF"/>
                </a:solidFill>
                <a:cs typeface="B Titr" panose="00000700000000000000" pitchFamily="2" charset="-78"/>
              </a:rPr>
              <a:t> </a:t>
            </a:r>
            <a:r>
              <a:rPr lang="fa-IR" sz="3200" dirty="0">
                <a:solidFill>
                  <a:srgbClr val="FF0000"/>
                </a:solidFill>
                <a:cs typeface="B Titr" panose="00000700000000000000" pitchFamily="2" charset="-78"/>
              </a:rPr>
              <a:t>در سایت کتابخانه دیجیتال</a:t>
            </a:r>
            <a:endParaRPr lang="en-US" sz="3200" dirty="0">
              <a:solidFill>
                <a:srgbClr val="FF0000"/>
              </a:solidFill>
              <a:cs typeface="B Titr" panose="00000700000000000000" pitchFamily="2" charset="-78"/>
            </a:endParaRPr>
          </a:p>
        </p:txBody>
      </p:sp>
      <p:sp>
        <p:nvSpPr>
          <p:cNvPr id="5" name="Content Placeholder 4"/>
          <p:cNvSpPr>
            <a:spLocks noGrp="1"/>
          </p:cNvSpPr>
          <p:nvPr>
            <p:ph idx="1"/>
          </p:nvPr>
        </p:nvSpPr>
        <p:spPr/>
        <p:txBody>
          <a:bodyPr/>
          <a:lstStyle/>
          <a:p>
            <a:endParaRPr lang="en-US"/>
          </a:p>
        </p:txBody>
      </p:sp>
      <p:pic>
        <p:nvPicPr>
          <p:cNvPr id="6" name="Picture 5"/>
          <p:cNvPicPr>
            <a:picLocks noChangeAspect="1"/>
          </p:cNvPicPr>
          <p:nvPr/>
        </p:nvPicPr>
        <p:blipFill rotWithShape="1">
          <a:blip r:embed="rId2"/>
          <a:srcRect l="11025" t="4911" r="388" b="10751"/>
          <a:stretch/>
        </p:blipFill>
        <p:spPr>
          <a:xfrm>
            <a:off x="457200" y="1196752"/>
            <a:ext cx="8363272" cy="5112567"/>
          </a:xfrm>
          <a:prstGeom prst="rect">
            <a:avLst/>
          </a:prstGeom>
          <a:ln>
            <a:solidFill>
              <a:srgbClr val="FFFF00"/>
            </a:solidFill>
          </a:ln>
        </p:spPr>
      </p:pic>
      <p:sp>
        <p:nvSpPr>
          <p:cNvPr id="8" name="Oval 7"/>
          <p:cNvSpPr/>
          <p:nvPr/>
        </p:nvSpPr>
        <p:spPr>
          <a:xfrm>
            <a:off x="4788024" y="3863181"/>
            <a:ext cx="914400" cy="554360"/>
          </a:xfrm>
          <a:prstGeom prst="ellipse">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ight Arrow 8"/>
          <p:cNvSpPr/>
          <p:nvPr/>
        </p:nvSpPr>
        <p:spPr>
          <a:xfrm rot="2188467">
            <a:off x="4082795" y="3462630"/>
            <a:ext cx="978408" cy="48463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0" name="Rectangle 9"/>
          <p:cNvSpPr/>
          <p:nvPr/>
        </p:nvSpPr>
        <p:spPr>
          <a:xfrm>
            <a:off x="4771315" y="3963282"/>
            <a:ext cx="914400" cy="45465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220107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548680"/>
            <a:ext cx="8229600" cy="792088"/>
          </a:xfrm>
        </p:spPr>
        <p:txBody>
          <a:bodyPr>
            <a:noAutofit/>
          </a:bodyPr>
          <a:lstStyle/>
          <a:p>
            <a:pPr algn="r"/>
            <a:r>
              <a:rPr lang="fa-IR" sz="2800" b="1" dirty="0">
                <a:solidFill>
                  <a:srgbClr val="E36C0A"/>
                </a:solidFill>
                <a:ea typeface="Calibri"/>
                <a:cs typeface="B Titr" pitchFamily="2" charset="-78"/>
              </a:rPr>
              <a:t>جستجو در </a:t>
            </a:r>
            <a:r>
              <a:rPr lang="en-US" sz="2800" b="1" dirty="0">
                <a:solidFill>
                  <a:srgbClr val="E36C0A"/>
                </a:solidFill>
                <a:latin typeface="Arial"/>
                <a:ea typeface="Calibri"/>
                <a:cs typeface="B Titr" pitchFamily="2" charset="-78"/>
              </a:rPr>
              <a:t>up to date</a:t>
            </a:r>
            <a:r>
              <a:rPr lang="fa-IR" sz="2800" b="1" dirty="0">
                <a:solidFill>
                  <a:srgbClr val="E36C0A"/>
                </a:solidFill>
                <a:ea typeface="Calibri"/>
                <a:cs typeface="B Titr" pitchFamily="2" charset="-78"/>
              </a:rPr>
              <a:t>:</a:t>
            </a:r>
            <a:br>
              <a:rPr lang="en-US" sz="2000" dirty="0">
                <a:solidFill>
                  <a:prstClr val="black"/>
                </a:solidFill>
                <a:ea typeface="Calibri"/>
                <a:cs typeface="B Titr" pitchFamily="2" charset="-78"/>
              </a:rPr>
            </a:br>
            <a:endParaRPr lang="fa-IR" dirty="0">
              <a:cs typeface="B Titr" pitchFamily="2" charset="-78"/>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052736"/>
            <a:ext cx="9144000" cy="5805264"/>
          </a:xfrm>
          <a:prstGeom prst="rect">
            <a:avLst/>
          </a:prstGeom>
          <a:noFill/>
          <a:ln>
            <a:noFill/>
          </a:ln>
        </p:spPr>
      </p:pic>
      <p:sp>
        <p:nvSpPr>
          <p:cNvPr id="5" name="Rounded Rectangular Callout 4"/>
          <p:cNvSpPr/>
          <p:nvPr/>
        </p:nvSpPr>
        <p:spPr>
          <a:xfrm>
            <a:off x="467544" y="2420888"/>
            <a:ext cx="2592288" cy="1404736"/>
          </a:xfrm>
          <a:prstGeom prst="wedgeRoundRectCallout">
            <a:avLst>
              <a:gd name="adj1" fmla="val 40388"/>
              <a:gd name="adj2" fmla="val 84771"/>
              <a:gd name="adj3" fmla="val 16667"/>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nSpc>
                <a:spcPct val="150000"/>
              </a:lnSpc>
              <a:spcAft>
                <a:spcPts val="1000"/>
              </a:spcAft>
            </a:pPr>
            <a:r>
              <a:rPr lang="fa-IR" b="1" dirty="0">
                <a:solidFill>
                  <a:srgbClr val="000099"/>
                </a:solidFill>
                <a:ea typeface="Calibri"/>
                <a:cs typeface="B Titr" pitchFamily="2" charset="-78"/>
              </a:rPr>
              <a:t>در کادر جستجو </a:t>
            </a:r>
            <a:r>
              <a:rPr lang="en-US" b="1" dirty="0">
                <a:solidFill>
                  <a:srgbClr val="000099"/>
                </a:solidFill>
                <a:effectLst/>
                <a:latin typeface="Arial"/>
                <a:ea typeface="Calibri"/>
                <a:cs typeface="B Titr" pitchFamily="2" charset="-78"/>
              </a:rPr>
              <a:t>Search Up to date</a:t>
            </a:r>
            <a:r>
              <a:rPr lang="fa-IR" b="1" dirty="0">
                <a:solidFill>
                  <a:srgbClr val="000099"/>
                </a:solidFill>
                <a:ea typeface="Calibri"/>
                <a:cs typeface="B Titr" pitchFamily="2" charset="-78"/>
              </a:rPr>
              <a:t> عبارت جستجوی خود را وارد کنید.</a:t>
            </a:r>
            <a:endParaRPr lang="en-US" sz="1400" b="1" dirty="0">
              <a:solidFill>
                <a:srgbClr val="000099"/>
              </a:solidFill>
              <a:ea typeface="Calibri"/>
              <a:cs typeface="B Titr" pitchFamily="2" charset="-78"/>
            </a:endParaRPr>
          </a:p>
        </p:txBody>
      </p:sp>
      <p:sp>
        <p:nvSpPr>
          <p:cNvPr id="6" name="Rectangle 5"/>
          <p:cNvSpPr/>
          <p:nvPr/>
        </p:nvSpPr>
        <p:spPr>
          <a:xfrm>
            <a:off x="3851920" y="2420888"/>
            <a:ext cx="4896544"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lnSpc>
                <a:spcPct val="150000"/>
              </a:lnSpc>
              <a:spcAft>
                <a:spcPts val="1000"/>
              </a:spcAft>
            </a:pPr>
            <a:r>
              <a:rPr lang="fa-IR" dirty="0">
                <a:solidFill>
                  <a:srgbClr val="000099"/>
                </a:solidFill>
                <a:ea typeface="Calibri"/>
                <a:cs typeface="B Titr" pitchFamily="2" charset="-78"/>
              </a:rPr>
              <a:t>نکته</a:t>
            </a:r>
            <a:r>
              <a:rPr lang="en-US" dirty="0">
                <a:solidFill>
                  <a:srgbClr val="000099"/>
                </a:solidFill>
                <a:effectLst/>
                <a:latin typeface="Arial"/>
                <a:ea typeface="Calibri"/>
                <a:cs typeface="B Titr" pitchFamily="2" charset="-78"/>
              </a:rPr>
              <a:t>:</a:t>
            </a:r>
            <a:r>
              <a:rPr lang="fa-IR" dirty="0">
                <a:solidFill>
                  <a:srgbClr val="000099"/>
                </a:solidFill>
                <a:ea typeface="Calibri"/>
                <a:cs typeface="B Titr" pitchFamily="2" charset="-78"/>
              </a:rPr>
              <a:t> عبارت جستجو می تواند نام بیماریها، علائم بیماری، رویکردها و اختلالات آزمایشگاهی، نام داروها و رده های دارویی باشد.</a:t>
            </a:r>
            <a:endParaRPr lang="en-US" sz="1400" dirty="0">
              <a:solidFill>
                <a:srgbClr val="000099"/>
              </a:solidFill>
              <a:ea typeface="Calibri"/>
              <a:cs typeface="B Titr" pitchFamily="2" charset="-78"/>
            </a:endParaRPr>
          </a:p>
        </p:txBody>
      </p:sp>
    </p:spTree>
    <p:extLst>
      <p:ext uri="{BB962C8B-B14F-4D97-AF65-F5344CB8AC3E}">
        <p14:creationId xmlns:p14="http://schemas.microsoft.com/office/powerpoint/2010/main" val="47454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792088"/>
          </a:xfrm>
        </p:spPr>
        <p:txBody>
          <a:bodyPr>
            <a:normAutofit fontScale="90000"/>
          </a:bodyPr>
          <a:lstStyle/>
          <a:p>
            <a:pPr algn="r"/>
            <a:r>
              <a:rPr lang="fa-IR" sz="2800" b="1" dirty="0">
                <a:solidFill>
                  <a:srgbClr val="E36C0A"/>
                </a:solidFill>
                <a:ea typeface="Calibri"/>
                <a:cs typeface="B Titr" pitchFamily="2" charset="-78"/>
              </a:rPr>
              <a:t>جستجو در </a:t>
            </a:r>
            <a:r>
              <a:rPr lang="en-US" sz="2800" b="1" dirty="0">
                <a:solidFill>
                  <a:srgbClr val="E36C0A"/>
                </a:solidFill>
                <a:latin typeface="Arial"/>
                <a:ea typeface="Calibri"/>
                <a:cs typeface="B Titr" pitchFamily="2" charset="-78"/>
              </a:rPr>
              <a:t>up to date</a:t>
            </a:r>
            <a:r>
              <a:rPr lang="fa-IR" sz="2800" b="1" dirty="0">
                <a:solidFill>
                  <a:srgbClr val="E36C0A"/>
                </a:solidFill>
                <a:ea typeface="Calibri"/>
                <a:cs typeface="B Titr" pitchFamily="2" charset="-78"/>
              </a:rPr>
              <a:t>:</a:t>
            </a:r>
            <a:br>
              <a:rPr lang="en-US" sz="2000" dirty="0">
                <a:solidFill>
                  <a:prstClr val="black"/>
                </a:solidFill>
                <a:ea typeface="Calibri"/>
                <a:cs typeface="B Titr" pitchFamily="2" charset="-78"/>
              </a:rPr>
            </a:br>
            <a:endParaRPr lang="fa-IR" dirty="0">
              <a:cs typeface="B Titr" pitchFamily="2" charset="-78"/>
            </a:endParaRPr>
          </a:p>
        </p:txBody>
      </p:sp>
      <p:sp>
        <p:nvSpPr>
          <p:cNvPr id="3" name="Content Placeholder 2"/>
          <p:cNvSpPr>
            <a:spLocks noGrp="1"/>
          </p:cNvSpPr>
          <p:nvPr>
            <p:ph idx="1"/>
          </p:nvPr>
        </p:nvSpPr>
        <p:spPr>
          <a:xfrm>
            <a:off x="457200" y="1600200"/>
            <a:ext cx="8229600" cy="4525963"/>
          </a:xfrm>
        </p:spPr>
        <p:txBody>
          <a:bodyPr/>
          <a:lstStyle/>
          <a:p>
            <a:endParaRPr lang="fa-I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96752"/>
            <a:ext cx="9143999"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156176" y="2060848"/>
            <a:ext cx="2880320"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fa-IR" b="1" dirty="0">
                <a:solidFill>
                  <a:srgbClr val="000099"/>
                </a:solidFill>
                <a:ea typeface="Calibri"/>
                <a:cs typeface="B Titr" pitchFamily="2" charset="-78"/>
              </a:rPr>
              <a:t>در صفحه نتایج جستجو با کلیک کردن بر روی هرکدام از عنوان مقالات، در سمت راست صفحه کل مطلب یا مقاله جهت مطالعه در دسترس قرار می گیرد.</a:t>
            </a:r>
            <a:endParaRPr lang="fa-IR" b="1" dirty="0">
              <a:solidFill>
                <a:srgbClr val="000099"/>
              </a:solidFill>
              <a:cs typeface="B Titr" pitchFamily="2" charset="-78"/>
            </a:endParaRPr>
          </a:p>
        </p:txBody>
      </p:sp>
      <p:sp>
        <p:nvSpPr>
          <p:cNvPr id="5" name="Oval 4"/>
          <p:cNvSpPr/>
          <p:nvPr/>
        </p:nvSpPr>
        <p:spPr>
          <a:xfrm>
            <a:off x="2627784" y="1832248"/>
            <a:ext cx="3506688" cy="58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1743490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370676" cy="756084"/>
          </a:xfrm>
        </p:spPr>
        <p:txBody>
          <a:bodyPr>
            <a:noAutofit/>
          </a:bodyPr>
          <a:lstStyle/>
          <a:p>
            <a:pPr algn="r"/>
            <a:r>
              <a:rPr lang="fa-IR" sz="2800" b="1" dirty="0">
                <a:solidFill>
                  <a:srgbClr val="E36C0A"/>
                </a:solidFill>
                <a:ea typeface="Calibri"/>
                <a:cs typeface="Arial"/>
              </a:rPr>
              <a:t>جستجو در </a:t>
            </a:r>
            <a:r>
              <a:rPr lang="en-US" sz="2800" b="1" dirty="0">
                <a:solidFill>
                  <a:srgbClr val="E36C0A"/>
                </a:solidFill>
                <a:latin typeface="Arial"/>
                <a:ea typeface="Calibri"/>
                <a:cs typeface="Arial"/>
              </a:rPr>
              <a:t>up to date</a:t>
            </a:r>
            <a:r>
              <a:rPr lang="fa-IR" sz="2800" b="1" dirty="0">
                <a:solidFill>
                  <a:srgbClr val="E36C0A"/>
                </a:solidFill>
                <a:ea typeface="Calibri"/>
                <a:cs typeface="Arial"/>
              </a:rPr>
              <a:t>:</a:t>
            </a:r>
            <a:br>
              <a:rPr lang="en-US" sz="2000" dirty="0">
                <a:solidFill>
                  <a:prstClr val="black"/>
                </a:solidFill>
                <a:ea typeface="Calibri"/>
                <a:cs typeface="Arial"/>
              </a:rPr>
            </a:br>
            <a:endParaRPr lang="fa-IR" sz="4800" dirty="0"/>
          </a:p>
        </p:txBody>
      </p:sp>
      <p:sp>
        <p:nvSpPr>
          <p:cNvPr id="3" name="Content Placeholder 2"/>
          <p:cNvSpPr>
            <a:spLocks noGrp="1"/>
          </p:cNvSpPr>
          <p:nvPr>
            <p:ph idx="1"/>
          </p:nvPr>
        </p:nvSpPr>
        <p:spPr/>
        <p:txBody>
          <a:bodyPr/>
          <a:lstStyle/>
          <a:p>
            <a:endParaRPr lang="fa-I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0728"/>
            <a:ext cx="9144000" cy="587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8676456" y="1436682"/>
            <a:ext cx="467544" cy="3361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Rectangle 4"/>
          <p:cNvSpPr/>
          <p:nvPr/>
        </p:nvSpPr>
        <p:spPr>
          <a:xfrm>
            <a:off x="6300192" y="1988840"/>
            <a:ext cx="2610036" cy="1930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6" name="Rectangle 5"/>
          <p:cNvSpPr/>
          <p:nvPr/>
        </p:nvSpPr>
        <p:spPr>
          <a:xfrm>
            <a:off x="5796136" y="2003455"/>
            <a:ext cx="3347864" cy="3797193"/>
          </a:xfrm>
          <a:prstGeom prst="rect">
            <a:avLst/>
          </a:prstGeom>
          <a:solidFill>
            <a:schemeClr val="bg1"/>
          </a:solidFill>
        </p:spPr>
        <p:txBody>
          <a:bodyPr wrap="square">
            <a:spAutoFit/>
          </a:bodyPr>
          <a:lstStyle/>
          <a:p>
            <a:pPr algn="just">
              <a:lnSpc>
                <a:spcPct val="150000"/>
              </a:lnSpc>
              <a:spcAft>
                <a:spcPts val="1000"/>
              </a:spcAft>
            </a:pPr>
            <a:r>
              <a:rPr lang="fa-IR" dirty="0">
                <a:solidFill>
                  <a:srgbClr val="000099"/>
                </a:solidFill>
                <a:ea typeface="Calibri"/>
                <a:cs typeface="B Titr" pitchFamily="2" charset="-78"/>
              </a:rPr>
              <a:t>در صورت نیاز می توان مطلب را از طریق ایمیل به اشخاص ارسال کرد. با انتخاب گزینه ایمیل، صفحه ای، در اختیار کاربر قرار می گیرد و کاربر می تواند مشخصات خود و نشانی ایمیل خود و یا گیرندگان ایمیل را درج کند و همچنین می تواند به همراه آن یادداشتی از هم به گیرندگان ارسال کند.</a:t>
            </a:r>
            <a:endParaRPr lang="en-US" sz="1400" dirty="0">
              <a:solidFill>
                <a:srgbClr val="000099"/>
              </a:solidFill>
              <a:ea typeface="Calibri"/>
              <a:cs typeface="B Titr" pitchFamily="2" charset="-78"/>
            </a:endParaRPr>
          </a:p>
        </p:txBody>
      </p:sp>
    </p:spTree>
    <p:extLst>
      <p:ext uri="{BB962C8B-B14F-4D97-AF65-F5344CB8AC3E}">
        <p14:creationId xmlns:p14="http://schemas.microsoft.com/office/powerpoint/2010/main" val="2310903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724942"/>
          </a:xfrm>
        </p:spPr>
        <p:txBody>
          <a:bodyPr>
            <a:noAutofit/>
          </a:bodyPr>
          <a:lstStyle/>
          <a:p>
            <a:pPr algn="r"/>
            <a:r>
              <a:rPr lang="fa-IR" sz="3200" b="1" dirty="0">
                <a:solidFill>
                  <a:srgbClr val="E36C0A"/>
                </a:solidFill>
                <a:ea typeface="Calibri"/>
                <a:cs typeface="B Titr" pitchFamily="2" charset="-78"/>
              </a:rPr>
              <a:t>جستجو در </a:t>
            </a:r>
            <a:r>
              <a:rPr lang="en-US" sz="3200" b="1" dirty="0">
                <a:solidFill>
                  <a:srgbClr val="E36C0A"/>
                </a:solidFill>
                <a:latin typeface="Arial"/>
                <a:ea typeface="Calibri"/>
                <a:cs typeface="B Titr" pitchFamily="2" charset="-78"/>
              </a:rPr>
              <a:t>Up to Date</a:t>
            </a:r>
            <a:r>
              <a:rPr lang="fa-IR" sz="3200" b="1" dirty="0">
                <a:solidFill>
                  <a:srgbClr val="E36C0A"/>
                </a:solidFill>
                <a:ea typeface="Calibri"/>
                <a:cs typeface="B Titr" pitchFamily="2" charset="-78"/>
              </a:rPr>
              <a:t>:</a:t>
            </a:r>
            <a:br>
              <a:rPr lang="en-US" sz="2400" dirty="0">
                <a:solidFill>
                  <a:prstClr val="black"/>
                </a:solidFill>
                <a:ea typeface="Calibri"/>
                <a:cs typeface="B Titr" pitchFamily="2" charset="-78"/>
              </a:rPr>
            </a:br>
            <a:endParaRPr lang="fa-IR" sz="4800" dirty="0">
              <a:cs typeface="B Titr" pitchFamily="2" charset="-78"/>
            </a:endParaRPr>
          </a:p>
        </p:txBody>
      </p:sp>
      <p:sp>
        <p:nvSpPr>
          <p:cNvPr id="3" name="Content Placeholder 2"/>
          <p:cNvSpPr>
            <a:spLocks noGrp="1"/>
          </p:cNvSpPr>
          <p:nvPr>
            <p:ph idx="1"/>
          </p:nvPr>
        </p:nvSpPr>
        <p:spPr/>
        <p:txBody>
          <a:bodyPr/>
          <a:lstStyle/>
          <a:p>
            <a:pPr algn="just">
              <a:lnSpc>
                <a:spcPct val="150000"/>
              </a:lnSpc>
              <a:spcAft>
                <a:spcPts val="1000"/>
              </a:spcAft>
            </a:pPr>
            <a:r>
              <a:rPr lang="fa-IR" sz="2400" dirty="0">
                <a:solidFill>
                  <a:srgbClr val="000099"/>
                </a:solidFill>
                <a:ea typeface="Calibri"/>
                <a:cs typeface="B Titr" pitchFamily="2" charset="-78"/>
              </a:rPr>
              <a:t>همچنین می توانید نتایج جستجوی خود را نیز از طریق گزینه های</a:t>
            </a:r>
            <a:r>
              <a:rPr lang="en-US" sz="2400" dirty="0">
                <a:solidFill>
                  <a:srgbClr val="000099"/>
                </a:solidFill>
                <a:effectLst/>
                <a:latin typeface="Arial"/>
                <a:ea typeface="Calibri"/>
                <a:cs typeface="B Titr" pitchFamily="2" charset="-78"/>
              </a:rPr>
              <a:t>Adult, </a:t>
            </a:r>
            <a:r>
              <a:rPr lang="en-US" sz="2400" dirty="0" err="1">
                <a:solidFill>
                  <a:srgbClr val="000099"/>
                </a:solidFill>
                <a:effectLst/>
                <a:latin typeface="Arial"/>
                <a:ea typeface="Calibri"/>
                <a:cs typeface="B Titr" pitchFamily="2" charset="-78"/>
              </a:rPr>
              <a:t>Pediatric,Patient</a:t>
            </a:r>
            <a:r>
              <a:rPr lang="en-US" sz="2400" dirty="0">
                <a:solidFill>
                  <a:srgbClr val="000099"/>
                </a:solidFill>
                <a:effectLst/>
                <a:latin typeface="Arial"/>
                <a:ea typeface="Calibri"/>
                <a:cs typeface="B Titr" pitchFamily="2" charset="-78"/>
              </a:rPr>
              <a:t>, Graphics </a:t>
            </a:r>
            <a:r>
              <a:rPr lang="fa-IR" sz="2400" dirty="0">
                <a:solidFill>
                  <a:srgbClr val="000099"/>
                </a:solidFill>
                <a:ea typeface="Calibri"/>
                <a:cs typeface="B Titr" pitchFamily="2" charset="-78"/>
              </a:rPr>
              <a:t> که در قسمت بالای نتایج بازیابی شده مشاهده می شود، اخص کنید.</a:t>
            </a:r>
            <a:endParaRPr lang="en-US" sz="1800" dirty="0">
              <a:solidFill>
                <a:srgbClr val="000099"/>
              </a:solidFill>
              <a:ea typeface="Calibri"/>
              <a:cs typeface="B Titr" pitchFamily="2" charset="-78"/>
            </a:endParaRPr>
          </a:p>
          <a:p>
            <a:pPr marL="0" indent="0">
              <a:buNone/>
            </a:pPr>
            <a:endParaRPr lang="fa-I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9144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1430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28650" y="-160338"/>
            <a:ext cx="7886700" cy="1325563"/>
          </a:xfrm>
        </p:spPr>
        <p:txBody>
          <a:bodyPr/>
          <a:lstStyle/>
          <a:p>
            <a:pPr algn="r" rtl="1"/>
            <a:r>
              <a:rPr lang="fa-IR" b="1" dirty="0">
                <a:solidFill>
                  <a:srgbClr val="FF0000"/>
                </a:solidFill>
                <a:cs typeface="B Nazanin" pitchFamily="2" charset="-78"/>
              </a:rPr>
              <a:t>فرایند جستجو</a:t>
            </a:r>
            <a:endParaRPr lang="en-US" b="1" dirty="0">
              <a:solidFill>
                <a:srgbClr val="FF0000"/>
              </a:solidFill>
              <a:cs typeface="B Nazanin" pitchFamily="2" charset="-78"/>
            </a:endParaRPr>
          </a:p>
        </p:txBody>
      </p:sp>
      <p:pic>
        <p:nvPicPr>
          <p:cNvPr id="15363" name="Picture 16" descr="Windows Hand copy.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55394" y="1882775"/>
            <a:ext cx="2143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p:nvSpPr>
        <p:spPr>
          <a:xfrm>
            <a:off x="1143000" y="6018214"/>
            <a:ext cx="654844" cy="839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Rectangle 1"/>
          <p:cNvSpPr/>
          <p:nvPr/>
        </p:nvSpPr>
        <p:spPr>
          <a:xfrm>
            <a:off x="196454" y="5835650"/>
            <a:ext cx="685800" cy="9144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1" anchor="ctr"/>
          <a:lstStyle/>
          <a:p>
            <a:pPr algn="ctr" eaLnBrk="1" fontAlgn="auto" hangingPunct="1">
              <a:spcBef>
                <a:spcPts val="0"/>
              </a:spcBef>
              <a:spcAft>
                <a:spcPts val="0"/>
              </a:spcAft>
              <a:defRPr/>
            </a:pPr>
            <a:endParaRPr lang="fa-IR"/>
          </a:p>
        </p:txBody>
      </p:sp>
      <p:pic>
        <p:nvPicPr>
          <p:cNvPr id="3" name="Picture 2"/>
          <p:cNvPicPr>
            <a:picLocks noChangeAspect="1"/>
          </p:cNvPicPr>
          <p:nvPr/>
        </p:nvPicPr>
        <p:blipFill rotWithShape="1">
          <a:blip r:embed="rId4"/>
          <a:srcRect t="3493" r="839" b="4434"/>
          <a:stretch/>
        </p:blipFill>
        <p:spPr>
          <a:xfrm>
            <a:off x="810816" y="1165226"/>
            <a:ext cx="7348538" cy="538162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rcRect t="3650" r="842" b="4562"/>
          <a:stretch>
            <a:fillRect/>
          </a:stretch>
        </p:blipFill>
        <p:spPr bwMode="auto">
          <a:xfrm>
            <a:off x="686991" y="903288"/>
            <a:ext cx="7522369" cy="584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086401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6672"/>
            <a:ext cx="7958166" cy="3105691"/>
          </a:xfrm>
        </p:spPr>
        <p:txBody>
          <a:bodyPr>
            <a:noAutofit/>
          </a:bodyPr>
          <a:lstStyle/>
          <a:p>
            <a:pPr algn="ctr"/>
            <a:br>
              <a:rPr lang="fa-IR" sz="6000" b="1" dirty="0">
                <a:solidFill>
                  <a:srgbClr val="006600"/>
                </a:solidFill>
                <a:cs typeface="B Titr" pitchFamily="2" charset="-78"/>
              </a:rPr>
            </a:br>
            <a:r>
              <a:rPr lang="fa-IR" sz="6000" b="1" dirty="0">
                <a:solidFill>
                  <a:srgbClr val="006600"/>
                </a:solidFill>
                <a:cs typeface="B Titr" pitchFamily="2" charset="-78"/>
              </a:rPr>
              <a:t>پایگاه اطلاعات بالینی</a:t>
            </a:r>
            <a:br>
              <a:rPr lang="fa-IR" sz="6000" b="1" dirty="0">
                <a:solidFill>
                  <a:srgbClr val="006600"/>
                </a:solidFill>
                <a:cs typeface="B Titr" pitchFamily="2" charset="-78"/>
              </a:rPr>
            </a:br>
            <a:r>
              <a:rPr lang="fa-IR" sz="6000" b="1" dirty="0">
                <a:solidFill>
                  <a:srgbClr val="006600"/>
                </a:solidFill>
                <a:cs typeface="B Titr" pitchFamily="2" charset="-78"/>
              </a:rPr>
              <a:t> </a:t>
            </a:r>
            <a:r>
              <a:rPr lang="en-US" sz="6000" b="1" dirty="0">
                <a:solidFill>
                  <a:srgbClr val="006600"/>
                </a:solidFill>
                <a:cs typeface="B Titr" pitchFamily="2" charset="-78"/>
              </a:rPr>
              <a:t>Up to Date</a:t>
            </a:r>
            <a:endParaRPr lang="fa-IR" sz="6000" b="1" dirty="0">
              <a:solidFill>
                <a:srgbClr val="006600"/>
              </a:solidFill>
              <a:cs typeface="B Titr" pitchFamily="2" charset="-78"/>
            </a:endParaRPr>
          </a:p>
        </p:txBody>
      </p:sp>
      <p:sp>
        <p:nvSpPr>
          <p:cNvPr id="3" name="Subtitle 2"/>
          <p:cNvSpPr>
            <a:spLocks noGrp="1"/>
          </p:cNvSpPr>
          <p:nvPr>
            <p:ph type="subTitle" idx="1"/>
          </p:nvPr>
        </p:nvSpPr>
        <p:spPr>
          <a:xfrm>
            <a:off x="685800" y="4500570"/>
            <a:ext cx="7772400" cy="1071569"/>
          </a:xfrm>
        </p:spPr>
        <p:txBody>
          <a:bodyPr>
            <a:noAutofit/>
          </a:bodyPr>
          <a:lstStyle/>
          <a:p>
            <a:pPr algn="ctr"/>
            <a:r>
              <a:rPr lang="fa-IR" sz="4400" dirty="0">
                <a:solidFill>
                  <a:srgbClr val="0000FF"/>
                </a:solidFill>
                <a:cs typeface="B Titr" pitchFamily="2" charset="-78"/>
              </a:rPr>
              <a:t>محمد خراباتی</a:t>
            </a:r>
          </a:p>
          <a:p>
            <a:pPr algn="ctr"/>
            <a:r>
              <a:rPr lang="fa-IR" sz="4400" dirty="0">
                <a:solidFill>
                  <a:srgbClr val="0000FF"/>
                </a:solidFill>
                <a:cs typeface="B Titr" pitchFamily="2" charset="-78"/>
              </a:rPr>
              <a:t>مهرماه 99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77404" y="5943600"/>
            <a:ext cx="742950" cy="914400"/>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ctr" eaLnBrk="1" fontAlgn="auto" hangingPunct="1">
              <a:spcBef>
                <a:spcPts val="0"/>
              </a:spcBef>
              <a:spcAft>
                <a:spcPts val="0"/>
              </a:spcAft>
              <a:defRPr/>
            </a:pPr>
            <a:endParaRPr lang="fa-IR"/>
          </a:p>
        </p:txBody>
      </p:sp>
      <p:pic>
        <p:nvPicPr>
          <p:cNvPr id="6" name="Picture 5"/>
          <p:cNvPicPr>
            <a:picLocks noChangeAspect="1"/>
          </p:cNvPicPr>
          <p:nvPr/>
        </p:nvPicPr>
        <p:blipFill rotWithShape="1">
          <a:blip r:embed="rId2"/>
          <a:srcRect t="3681" r="899" b="5451"/>
          <a:stretch/>
        </p:blipFill>
        <p:spPr>
          <a:xfrm>
            <a:off x="177404" y="314326"/>
            <a:ext cx="8564165" cy="6321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rotWithShape="1">
          <a:blip r:embed="rId3"/>
          <a:srcRect l="-132" t="3757" r="851" b="5136"/>
          <a:stretch/>
        </p:blipFill>
        <p:spPr>
          <a:xfrm>
            <a:off x="177404" y="314326"/>
            <a:ext cx="8571309" cy="6321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309001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4548" y="5976938"/>
            <a:ext cx="76319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 name="Picture 1"/>
          <p:cNvPicPr>
            <a:picLocks noChangeAspect="1"/>
          </p:cNvPicPr>
          <p:nvPr/>
        </p:nvPicPr>
        <p:blipFill rotWithShape="1">
          <a:blip r:embed="rId3"/>
          <a:srcRect t="3052" r="956" b="4519"/>
          <a:stretch/>
        </p:blipFill>
        <p:spPr>
          <a:xfrm>
            <a:off x="302419" y="646114"/>
            <a:ext cx="8077200" cy="565467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descr="Windows Hand copy.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24737" y="2765425"/>
            <a:ext cx="2143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ounded Rectangle 18"/>
          <p:cNvSpPr/>
          <p:nvPr/>
        </p:nvSpPr>
        <p:spPr>
          <a:xfrm>
            <a:off x="5508104" y="4437112"/>
            <a:ext cx="1690611" cy="792088"/>
          </a:xfrm>
          <a:prstGeom prst="roundRect">
            <a:avLst/>
          </a:prstGeom>
          <a:solidFill>
            <a:schemeClr val="accent4">
              <a:lumMod val="75000"/>
            </a:schemeClr>
          </a:solidFill>
          <a:ln>
            <a:noFill/>
          </a:ln>
          <a:effectLst>
            <a:reflection blurRad="6350" stA="50000" endA="300" endPos="38500" dist="50800" dir="5400000" sy="-100000" algn="bl" rotWithShape="0"/>
          </a:effectLst>
        </p:spPr>
        <p:style>
          <a:lnRef idx="2">
            <a:schemeClr val="accent1">
              <a:shade val="50000"/>
            </a:schemeClr>
          </a:lnRef>
          <a:fillRef idx="1003">
            <a:schemeClr val="lt2"/>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a-IR" b="1" dirty="0">
                <a:cs typeface="B Nazanin" panose="00000400000000000000" pitchFamily="2" charset="-78"/>
              </a:rPr>
              <a:t>دسترسی سریع به اطلاعات مورد نیاز</a:t>
            </a:r>
            <a:endParaRPr lang="en-US" b="1" dirty="0">
              <a:cs typeface="B Nazanin" panose="00000400000000000000" pitchFamily="2" charset="-78"/>
            </a:endParaRPr>
          </a:p>
        </p:txBody>
      </p:sp>
      <p:sp>
        <p:nvSpPr>
          <p:cNvPr id="17" name="Down Arrow 16"/>
          <p:cNvSpPr/>
          <p:nvPr/>
        </p:nvSpPr>
        <p:spPr>
          <a:xfrm>
            <a:off x="7417594" y="2460625"/>
            <a:ext cx="947738" cy="3200400"/>
          </a:xfrm>
          <a:prstGeom prst="downArrow">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2"/>
          <p:cNvSpPr/>
          <p:nvPr/>
        </p:nvSpPr>
        <p:spPr>
          <a:xfrm>
            <a:off x="395536" y="1988840"/>
            <a:ext cx="1512168" cy="4311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4" name="Left Arrow 3"/>
          <p:cNvSpPr/>
          <p:nvPr/>
        </p:nvSpPr>
        <p:spPr>
          <a:xfrm>
            <a:off x="4932040" y="4590840"/>
            <a:ext cx="690376" cy="484632"/>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269982477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2.77778E-7 1.85185E-6 L -0.00104 0.32547 " pathEditMode="relative" ptsTypes="AA">
                                      <p:cBhvr>
                                        <p:cTn id="6" dur="1000" fill="hold"/>
                                        <p:tgtEl>
                                          <p:spTgt spid="14"/>
                                        </p:tgtEl>
                                        <p:attrNameLst>
                                          <p:attrName>ppt_x</p:attrName>
                                          <p:attrName>ppt_y</p:attrName>
                                        </p:attrNameLst>
                                      </p:cBhvr>
                                    </p:animMotion>
                                  </p:childTnLst>
                                </p:cTn>
                              </p:par>
                              <p:par>
                                <p:cTn id="7" presetID="22" presetClass="entr" presetSubtype="1"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wipe(up)">
                                      <p:cBhvr>
                                        <p:cTn id="9" dur="1000"/>
                                        <p:tgtEl>
                                          <p:spTgt spid="17"/>
                                        </p:tgtEl>
                                      </p:cBhvr>
                                    </p:animEffect>
                                  </p:childTnLst>
                                </p:cTn>
                              </p:par>
                              <p:par>
                                <p:cTn id="10" presetID="0" presetClass="path" presetSubtype="0" accel="50000" decel="50000" fill="hold" nodeType="withEffect">
                                  <p:stCondLst>
                                    <p:cond delay="0"/>
                                  </p:stCondLst>
                                  <p:childTnLst>
                                    <p:animMotion origin="layout" path="M 0.03203 0.325 L -0.77982 0.37106 " pathEditMode="relative" rAng="0" ptsTypes="AA">
                                      <p:cBhvr>
                                        <p:cTn id="11" dur="1000" fill="hold"/>
                                        <p:tgtEl>
                                          <p:spTgt spid="14"/>
                                        </p:tgtEl>
                                        <p:attrNameLst>
                                          <p:attrName>ppt_x</p:attrName>
                                          <p:attrName>ppt_y</p:attrName>
                                        </p:attrNameLst>
                                      </p:cBhvr>
                                      <p:rCtr x="-40599" y="2292"/>
                                    </p:animMotion>
                                  </p:childTnLst>
                                </p:cTn>
                              </p:par>
                              <p:par>
                                <p:cTn id="12" presetID="10" presetClass="entr" presetSubtype="0"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childTnLst>
                                </p:cTn>
                              </p:par>
                              <p:par>
                                <p:cTn id="15" presetID="0" presetClass="path" presetSubtype="0" accel="50000" decel="50000" fill="hold" nodeType="withEffect">
                                  <p:stCondLst>
                                    <p:cond delay="0"/>
                                  </p:stCondLst>
                                  <p:childTnLst>
                                    <p:animMotion origin="layout" path="M -0.77982 0.37107 L -0.75248 -0.06527 " pathEditMode="relative" rAng="0" ptsTypes="AA">
                                      <p:cBhvr>
                                        <p:cTn id="16" dur="1000" fill="hold"/>
                                        <p:tgtEl>
                                          <p:spTgt spid="14"/>
                                        </p:tgtEl>
                                        <p:attrNameLst>
                                          <p:attrName>ppt_x</p:attrName>
                                          <p:attrName>ppt_y</p:attrName>
                                        </p:attrNameLst>
                                      </p:cBhvr>
                                      <p:rCtr x="1367" y="-218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2881" y="5824538"/>
            <a:ext cx="6858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2" name="Picture 1"/>
          <p:cNvPicPr>
            <a:picLocks noChangeAspect="1"/>
          </p:cNvPicPr>
          <p:nvPr/>
        </p:nvPicPr>
        <p:blipFill rotWithShape="1">
          <a:blip r:embed="rId3"/>
          <a:srcRect t="3064" r="943" b="4557"/>
          <a:stretch/>
        </p:blipFill>
        <p:spPr>
          <a:xfrm>
            <a:off x="192882" y="903289"/>
            <a:ext cx="8490347" cy="581977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20484" name="Rectangle 9"/>
          <p:cNvSpPr>
            <a:spLocks noGrp="1"/>
          </p:cNvSpPr>
          <p:nvPr>
            <p:ph type="title"/>
          </p:nvPr>
        </p:nvSpPr>
        <p:spPr>
          <a:xfrm>
            <a:off x="2300287" y="476672"/>
            <a:ext cx="5686425" cy="534566"/>
          </a:xfrm>
        </p:spPr>
        <p:txBody>
          <a:bodyPr>
            <a:normAutofit/>
          </a:bodyPr>
          <a:lstStyle/>
          <a:p>
            <a:pPr algn="r" rtl="1"/>
            <a:r>
              <a:rPr lang="fa-IR" sz="2400" b="1" dirty="0">
                <a:solidFill>
                  <a:srgbClr val="FF0000"/>
                </a:solidFill>
                <a:cs typeface="B Nazanin" pitchFamily="2" charset="-78"/>
              </a:rPr>
              <a:t>پیشنهادات رتبه بندی شده بر اساس قدرت شواهد</a:t>
            </a:r>
            <a:endParaRPr lang="en-US" sz="2400" b="1" dirty="0">
              <a:solidFill>
                <a:srgbClr val="FF0000"/>
              </a:solidFill>
              <a:cs typeface="B Nazanin" pitchFamily="2" charset="-78"/>
            </a:endParaRPr>
          </a:p>
        </p:txBody>
      </p:sp>
      <p:pic>
        <p:nvPicPr>
          <p:cNvPr id="19" name="Picture 18" descr="Windows Hand copy.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103" y="6337300"/>
            <a:ext cx="2143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ounded Rectangle 19"/>
          <p:cNvSpPr/>
          <p:nvPr/>
        </p:nvSpPr>
        <p:spPr>
          <a:xfrm>
            <a:off x="5064839" y="1530069"/>
            <a:ext cx="2817980" cy="1625977"/>
          </a:xfrm>
          <a:prstGeom prst="roundRect">
            <a:avLst/>
          </a:prstGeom>
          <a:solidFill>
            <a:schemeClr val="accent6">
              <a:lumMod val="60000"/>
              <a:lumOff val="40000"/>
            </a:schemeClr>
          </a:solid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justLow" eaLnBrk="1" fontAlgn="auto" hangingPunct="1">
              <a:spcBef>
                <a:spcPts val="0"/>
              </a:spcBef>
              <a:spcAft>
                <a:spcPts val="0"/>
              </a:spcAft>
              <a:defRPr/>
            </a:pPr>
            <a:r>
              <a:rPr lang="fa-IR" sz="2000" b="1" dirty="0">
                <a:solidFill>
                  <a:srgbClr val="FF0000"/>
                </a:solidFill>
                <a:cs typeface="B Nazanin" panose="00000400000000000000" pitchFamily="2" charset="-78"/>
              </a:rPr>
              <a:t>براساس شواهدی که وجود دارد و براساس تجربیات متخصصین، پیشنهاداتی داده میشود که درجه اعتبار آنها رتبه بندی می شود</a:t>
            </a:r>
            <a:endParaRPr lang="en-US" sz="2000" b="1" dirty="0">
              <a:solidFill>
                <a:srgbClr val="FF0000"/>
              </a:solidFill>
              <a:cs typeface="B Nazanin" panose="00000400000000000000" pitchFamily="2" charset="-78"/>
            </a:endParaRPr>
          </a:p>
        </p:txBody>
      </p:sp>
      <p:sp>
        <p:nvSpPr>
          <p:cNvPr id="17" name="Round Diagonal Corner Rectangle 16"/>
          <p:cNvSpPr/>
          <p:nvPr/>
        </p:nvSpPr>
        <p:spPr>
          <a:xfrm>
            <a:off x="2300288" y="4051300"/>
            <a:ext cx="6079331" cy="1131888"/>
          </a:xfrm>
          <a:prstGeom prst="round2DiagRect">
            <a:avLst>
              <a:gd name="adj1" fmla="val 16667"/>
              <a:gd name="adj2" fmla="val 8967"/>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272651382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2.5E-6 2.59259E-6 L -0.1217 -0.14769 " pathEditMode="relative" rAng="0" ptsTypes="AA">
                                      <p:cBhvr>
                                        <p:cTn id="6" dur="500" fill="hold"/>
                                        <p:tgtEl>
                                          <p:spTgt spid="19"/>
                                        </p:tgtEl>
                                        <p:attrNameLst>
                                          <p:attrName>ppt_x</p:attrName>
                                          <p:attrName>ppt_y</p:attrName>
                                        </p:attrNameLst>
                                      </p:cBhvr>
                                      <p:rCtr x="-6100" y="-7400"/>
                                    </p:animMotion>
                                  </p:childTnLst>
                                </p:cTn>
                              </p:par>
                              <p:par>
                                <p:cTn id="7" presetID="1" presetClass="exit" presetSubtype="0" fill="hold" nodeType="withEffect">
                                  <p:stCondLst>
                                    <p:cond delay="0"/>
                                  </p:stCondLst>
                                  <p:childTnLst>
                                    <p:set>
                                      <p:cBhvr>
                                        <p:cTn id="8" dur="1" fill="hold">
                                          <p:stCondLst>
                                            <p:cond delay="0"/>
                                          </p:stCondLst>
                                        </p:cTn>
                                        <p:tgtEl>
                                          <p:spTgt spid="19"/>
                                        </p:tgtEl>
                                        <p:attrNameLst>
                                          <p:attrName>style.visibility</p:attrName>
                                        </p:attrNameLst>
                                      </p:cBhvr>
                                      <p:to>
                                        <p:strVal val="hidden"/>
                                      </p:to>
                                    </p:set>
                                  </p:childTnLst>
                                </p:cTn>
                              </p:par>
                              <p:par>
                                <p:cTn id="9" presetID="10"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edge">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noAutofit/>
          </a:bodyPr>
          <a:lstStyle/>
          <a:p>
            <a:pPr algn="r">
              <a:lnSpc>
                <a:spcPct val="150000"/>
              </a:lnSpc>
              <a:spcAft>
                <a:spcPts val="1000"/>
              </a:spcAft>
            </a:pPr>
            <a:r>
              <a:rPr lang="fa-IR" sz="2800" b="1" dirty="0">
                <a:solidFill>
                  <a:srgbClr val="E36C0A"/>
                </a:solidFill>
                <a:ea typeface="Calibri"/>
                <a:cs typeface="B Titr" pitchFamily="2" charset="-78"/>
              </a:rPr>
              <a:t>اخص کردن عبارت جستجو</a:t>
            </a:r>
            <a:br>
              <a:rPr lang="en-US" sz="2000" b="1" dirty="0">
                <a:ea typeface="Calibri"/>
                <a:cs typeface="B Titr" pitchFamily="2" charset="-78"/>
              </a:rPr>
            </a:br>
            <a:endParaRPr lang="fa-IR" sz="2800" b="1" dirty="0">
              <a:cs typeface="B Titr" pitchFamily="2" charset="-78"/>
            </a:endParaRPr>
          </a:p>
        </p:txBody>
      </p:sp>
      <p:sp>
        <p:nvSpPr>
          <p:cNvPr id="3" name="Content Placeholder 2"/>
          <p:cNvSpPr>
            <a:spLocks noGrp="1"/>
          </p:cNvSpPr>
          <p:nvPr>
            <p:ph idx="1"/>
          </p:nvPr>
        </p:nvSpPr>
        <p:spPr/>
        <p:txBody>
          <a:bodyPr>
            <a:noAutofit/>
          </a:bodyPr>
          <a:lstStyle/>
          <a:p>
            <a:pPr algn="just">
              <a:lnSpc>
                <a:spcPct val="150000"/>
              </a:lnSpc>
              <a:spcAft>
                <a:spcPts val="1000"/>
              </a:spcAft>
            </a:pPr>
            <a:r>
              <a:rPr lang="fa-IR" sz="2000" dirty="0">
                <a:solidFill>
                  <a:srgbClr val="000099"/>
                </a:solidFill>
                <a:ea typeface="Calibri"/>
                <a:cs typeface="B Titr" pitchFamily="2" charset="-78"/>
              </a:rPr>
              <a:t>برای بازیابی اطلاعات دقیق تر، عبارتی را وارد پنجره جستجو کنید که دقیقا آنچه را که می خواهید نشان دهد. برای مثال به منظور یافتن اطلاعاتی درباره چگونگی درمان فشار خون در دوران حاملگی دقیقا عبارت </a:t>
            </a:r>
            <a:r>
              <a:rPr lang="en-US" sz="2000" dirty="0">
                <a:solidFill>
                  <a:srgbClr val="000099"/>
                </a:solidFill>
                <a:latin typeface="Arial"/>
                <a:ea typeface="Calibri"/>
                <a:cs typeface="B Titr" pitchFamily="2" charset="-78"/>
              </a:rPr>
              <a:t>Treatment of hypertension in pregnancy</a:t>
            </a:r>
            <a:r>
              <a:rPr lang="fa-IR" sz="2000" dirty="0">
                <a:solidFill>
                  <a:srgbClr val="000099"/>
                </a:solidFill>
                <a:ea typeface="Calibri"/>
                <a:cs typeface="B Titr" pitchFamily="2" charset="-78"/>
              </a:rPr>
              <a:t> را وارد کادر جستجو کنید. زیرا این عبارت اطلاعات دقیق تری را نسبت به واژه </a:t>
            </a:r>
            <a:r>
              <a:rPr lang="en-US" sz="2000" dirty="0">
                <a:solidFill>
                  <a:srgbClr val="000099"/>
                </a:solidFill>
                <a:latin typeface="Arial"/>
                <a:ea typeface="Calibri"/>
                <a:cs typeface="B Titr" pitchFamily="2" charset="-78"/>
              </a:rPr>
              <a:t>hypertension</a:t>
            </a:r>
            <a:r>
              <a:rPr lang="fa-IR" sz="2000" dirty="0">
                <a:solidFill>
                  <a:srgbClr val="000099"/>
                </a:solidFill>
                <a:ea typeface="Calibri"/>
                <a:cs typeface="B Titr" pitchFamily="2" charset="-78"/>
              </a:rPr>
              <a:t> برای شما بازیابی خواهد کرد.</a:t>
            </a:r>
            <a:endParaRPr lang="en-US" sz="1600" dirty="0">
              <a:solidFill>
                <a:srgbClr val="000099"/>
              </a:solidFill>
              <a:ea typeface="Calibri"/>
              <a:cs typeface="B Titr" pitchFamily="2" charset="-78"/>
            </a:endParaRPr>
          </a:p>
          <a:p>
            <a:endParaRPr lang="fa-IR" sz="2000" dirty="0">
              <a:solidFill>
                <a:srgbClr val="000099"/>
              </a:solidFill>
              <a:cs typeface="B Titr" pitchFamily="2" charset="-78"/>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971601" y="4293096"/>
            <a:ext cx="7272808" cy="1872208"/>
          </a:xfrm>
          <a:prstGeom prst="rect">
            <a:avLst/>
          </a:prstGeom>
          <a:noFill/>
          <a:ln>
            <a:noFill/>
          </a:ln>
        </p:spPr>
      </p:pic>
    </p:spTree>
    <p:extLst>
      <p:ext uri="{BB962C8B-B14F-4D97-AF65-F5344CB8AC3E}">
        <p14:creationId xmlns:p14="http://schemas.microsoft.com/office/powerpoint/2010/main" val="3569734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45719"/>
          </a:xfrm>
        </p:spPr>
        <p:txBody>
          <a:bodyPr>
            <a:noAutofit/>
          </a:bodyPr>
          <a:lstStyle/>
          <a:p>
            <a:pPr algn="r">
              <a:lnSpc>
                <a:spcPct val="150000"/>
              </a:lnSpc>
              <a:spcAft>
                <a:spcPts val="1000"/>
              </a:spcAft>
            </a:pPr>
            <a:r>
              <a:rPr lang="fa-IR" sz="3200" b="1" dirty="0">
                <a:solidFill>
                  <a:srgbClr val="E36C0A"/>
                </a:solidFill>
                <a:ea typeface="Calibri"/>
                <a:cs typeface="B Titr" pitchFamily="2" charset="-78"/>
              </a:rPr>
              <a:t>نکات جستجو</a:t>
            </a:r>
            <a:br>
              <a:rPr lang="en-US" sz="2400" dirty="0">
                <a:ea typeface="Calibri"/>
                <a:cs typeface="B Titr" pitchFamily="2" charset="-78"/>
              </a:rPr>
            </a:br>
            <a:endParaRPr lang="fa-IR" sz="3200" dirty="0">
              <a:cs typeface="B Titr" pitchFamily="2" charset="-78"/>
            </a:endParaRPr>
          </a:p>
        </p:txBody>
      </p:sp>
      <p:sp>
        <p:nvSpPr>
          <p:cNvPr id="3" name="Content Placeholder 2"/>
          <p:cNvSpPr>
            <a:spLocks noGrp="1"/>
          </p:cNvSpPr>
          <p:nvPr>
            <p:ph idx="1"/>
          </p:nvPr>
        </p:nvSpPr>
        <p:spPr>
          <a:xfrm>
            <a:off x="457200" y="980728"/>
            <a:ext cx="8229600" cy="5145435"/>
          </a:xfrm>
        </p:spPr>
        <p:txBody>
          <a:bodyPr>
            <a:normAutofit/>
          </a:bodyPr>
          <a:lstStyle/>
          <a:p>
            <a:pPr marL="0" indent="0" algn="just">
              <a:lnSpc>
                <a:spcPct val="150000"/>
              </a:lnSpc>
              <a:spcAft>
                <a:spcPts val="1000"/>
              </a:spcAft>
              <a:buNone/>
            </a:pPr>
            <a:r>
              <a:rPr lang="en-US" sz="2000" dirty="0">
                <a:solidFill>
                  <a:srgbClr val="000099"/>
                </a:solidFill>
                <a:latin typeface="Arial"/>
                <a:cs typeface="B Titr" pitchFamily="2" charset="-78"/>
              </a:rPr>
              <a:t>Up To Date</a:t>
            </a:r>
            <a:r>
              <a:rPr lang="fa-IR" sz="2000" dirty="0">
                <a:solidFill>
                  <a:srgbClr val="000099"/>
                </a:solidFill>
                <a:cs typeface="B Titr" pitchFamily="2" charset="-78"/>
              </a:rPr>
              <a:t> اصطلاحات و اختصارات رایج را تشخیص می دهد.</a:t>
            </a:r>
            <a:r>
              <a:rPr lang="en-US" sz="2000" dirty="0">
                <a:solidFill>
                  <a:srgbClr val="000099"/>
                </a:solidFill>
                <a:cs typeface="B Titr" pitchFamily="2" charset="-78"/>
              </a:rPr>
              <a:t> </a:t>
            </a:r>
            <a:r>
              <a:rPr lang="fa-IR" sz="2000" dirty="0">
                <a:solidFill>
                  <a:srgbClr val="000099"/>
                </a:solidFill>
                <a:ea typeface="Calibri"/>
                <a:cs typeface="B Titr" pitchFamily="2" charset="-78"/>
              </a:rPr>
              <a:t>برای مثال کلمه </a:t>
            </a:r>
            <a:r>
              <a:rPr lang="en-US" sz="2000" dirty="0">
                <a:solidFill>
                  <a:srgbClr val="000099"/>
                </a:solidFill>
                <a:latin typeface="Arial"/>
                <a:ea typeface="Calibri"/>
                <a:cs typeface="B Titr" pitchFamily="2" charset="-78"/>
              </a:rPr>
              <a:t>GERD</a:t>
            </a:r>
            <a:r>
              <a:rPr lang="fa-IR" sz="2000" dirty="0">
                <a:solidFill>
                  <a:srgbClr val="000099"/>
                </a:solidFill>
                <a:ea typeface="Calibri"/>
                <a:cs typeface="B Titr" pitchFamily="2" charset="-78"/>
              </a:rPr>
              <a:t> نتایج مربوط  به </a:t>
            </a:r>
            <a:r>
              <a:rPr lang="en-US" sz="2000" dirty="0">
                <a:solidFill>
                  <a:srgbClr val="000099"/>
                </a:solidFill>
                <a:latin typeface="Arial"/>
                <a:ea typeface="Calibri"/>
                <a:cs typeface="B Titr" pitchFamily="2" charset="-78"/>
              </a:rPr>
              <a:t>reflux disease</a:t>
            </a:r>
            <a:r>
              <a:rPr lang="fa-IR" sz="2000" dirty="0">
                <a:solidFill>
                  <a:srgbClr val="000099"/>
                </a:solidFill>
                <a:ea typeface="Calibri"/>
                <a:cs typeface="B Titr" pitchFamily="2" charset="-78"/>
              </a:rPr>
              <a:t> </a:t>
            </a:r>
            <a:r>
              <a:rPr lang="en-US" sz="2000" dirty="0">
                <a:solidFill>
                  <a:srgbClr val="000099"/>
                </a:solidFill>
                <a:latin typeface="Arial"/>
                <a:ea typeface="Calibri"/>
                <a:cs typeface="B Titr" pitchFamily="2" charset="-78"/>
              </a:rPr>
              <a:t>Gastro esophageal</a:t>
            </a:r>
            <a:r>
              <a:rPr lang="fa-IR" sz="2000" dirty="0">
                <a:solidFill>
                  <a:srgbClr val="000099"/>
                </a:solidFill>
                <a:ea typeface="Calibri"/>
                <a:cs typeface="B Titr" pitchFamily="2" charset="-78"/>
              </a:rPr>
              <a:t> (بیماری رفلاکس مری) را بازیابی می کند.</a:t>
            </a:r>
            <a:endParaRPr lang="en-US" sz="1600" dirty="0">
              <a:solidFill>
                <a:srgbClr val="000099"/>
              </a:solidFill>
              <a:ea typeface="Calibri"/>
              <a:cs typeface="B Titr" pitchFamily="2" charset="-78"/>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0" y="2420888"/>
            <a:ext cx="9144000" cy="4437112"/>
          </a:xfrm>
          <a:prstGeom prst="rect">
            <a:avLst/>
          </a:prstGeom>
          <a:noFill/>
          <a:ln>
            <a:noFill/>
          </a:ln>
        </p:spPr>
      </p:pic>
      <p:sp>
        <p:nvSpPr>
          <p:cNvPr id="5" name="Oval 4"/>
          <p:cNvSpPr/>
          <p:nvPr/>
        </p:nvSpPr>
        <p:spPr>
          <a:xfrm>
            <a:off x="135050" y="3020573"/>
            <a:ext cx="76454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413078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764704"/>
            <a:ext cx="8229600" cy="720080"/>
          </a:xfrm>
        </p:spPr>
        <p:txBody>
          <a:bodyPr>
            <a:noAutofit/>
          </a:bodyPr>
          <a:lstStyle/>
          <a:p>
            <a:pPr algn="r"/>
            <a:r>
              <a:rPr lang="fa-IR" sz="3600" b="1" dirty="0">
                <a:solidFill>
                  <a:srgbClr val="E36C0A"/>
                </a:solidFill>
                <a:ea typeface="Calibri"/>
                <a:cs typeface="B Titr" pitchFamily="2" charset="-78"/>
              </a:rPr>
              <a:t>نکات جستجو</a:t>
            </a:r>
            <a:br>
              <a:rPr lang="en-US" sz="2800" dirty="0">
                <a:solidFill>
                  <a:prstClr val="black"/>
                </a:solidFill>
                <a:ea typeface="Calibri"/>
                <a:cs typeface="B Titr" pitchFamily="2" charset="-78"/>
              </a:rPr>
            </a:br>
            <a:endParaRPr lang="fa-IR" sz="4800" dirty="0">
              <a:cs typeface="B Titr" pitchFamily="2" charset="-78"/>
            </a:endParaRPr>
          </a:p>
        </p:txBody>
      </p:sp>
      <p:sp>
        <p:nvSpPr>
          <p:cNvPr id="3" name="Content Placeholder 2"/>
          <p:cNvSpPr>
            <a:spLocks noGrp="1"/>
          </p:cNvSpPr>
          <p:nvPr>
            <p:ph idx="1"/>
          </p:nvPr>
        </p:nvSpPr>
        <p:spPr>
          <a:xfrm>
            <a:off x="457200" y="1340768"/>
            <a:ext cx="8229600" cy="4785395"/>
          </a:xfrm>
        </p:spPr>
        <p:txBody>
          <a:bodyPr>
            <a:noAutofit/>
          </a:bodyPr>
          <a:lstStyle/>
          <a:p>
            <a:pPr algn="just">
              <a:lnSpc>
                <a:spcPct val="150000"/>
              </a:lnSpc>
              <a:spcAft>
                <a:spcPts val="1000"/>
              </a:spcAft>
            </a:pPr>
            <a:r>
              <a:rPr lang="fa-IR" sz="2800" dirty="0">
                <a:solidFill>
                  <a:srgbClr val="000099"/>
                </a:solidFill>
                <a:ea typeface="Calibri"/>
                <a:cs typeface="B Titr" pitchFamily="2" charset="-78"/>
              </a:rPr>
              <a:t>در فرایند جستجو استفاده از حروف بزرگ یا کوچک نتایج یکسانی را بازیابی می کند</a:t>
            </a:r>
            <a:r>
              <a:rPr lang="en-US" sz="2800" dirty="0">
                <a:solidFill>
                  <a:srgbClr val="000099"/>
                </a:solidFill>
                <a:latin typeface="Arial"/>
                <a:ea typeface="Calibri"/>
                <a:cs typeface="B Titr" pitchFamily="2" charset="-78"/>
              </a:rPr>
              <a:t>.</a:t>
            </a:r>
            <a:endParaRPr lang="en-US" sz="2000" dirty="0">
              <a:solidFill>
                <a:srgbClr val="000099"/>
              </a:solidFill>
              <a:ea typeface="Calibri"/>
              <a:cs typeface="B Titr" pitchFamily="2" charset="-78"/>
            </a:endParaRPr>
          </a:p>
          <a:p>
            <a:pPr algn="just">
              <a:lnSpc>
                <a:spcPct val="150000"/>
              </a:lnSpc>
              <a:spcAft>
                <a:spcPts val="1000"/>
              </a:spcAft>
            </a:pPr>
            <a:r>
              <a:rPr lang="fa-IR" sz="2800" dirty="0">
                <a:solidFill>
                  <a:srgbClr val="000099"/>
                </a:solidFill>
                <a:ea typeface="Calibri"/>
                <a:cs typeface="B Titr" pitchFamily="2" charset="-78"/>
              </a:rPr>
              <a:t>عبارت جستجو به طور خودکار در تمامی تخصص های موضوعی پزشکی تحت پوشش </a:t>
            </a:r>
            <a:r>
              <a:rPr lang="en-US" sz="2800" dirty="0">
                <a:solidFill>
                  <a:srgbClr val="000099"/>
                </a:solidFill>
                <a:latin typeface="Arial"/>
                <a:ea typeface="Calibri"/>
                <a:cs typeface="B Titr" pitchFamily="2" charset="-78"/>
              </a:rPr>
              <a:t>Up To Date </a:t>
            </a:r>
            <a:r>
              <a:rPr lang="fa-IR" sz="2800" dirty="0">
                <a:solidFill>
                  <a:srgbClr val="000099"/>
                </a:solidFill>
                <a:latin typeface="Arial"/>
                <a:ea typeface="Calibri"/>
                <a:cs typeface="B Titr" pitchFamily="2" charset="-78"/>
              </a:rPr>
              <a:t>جستجو می شود</a:t>
            </a:r>
            <a:r>
              <a:rPr lang="en-US" sz="2800" dirty="0">
                <a:solidFill>
                  <a:srgbClr val="000099"/>
                </a:solidFill>
                <a:latin typeface="Arial"/>
                <a:ea typeface="Calibri"/>
                <a:cs typeface="B Titr" pitchFamily="2" charset="-78"/>
              </a:rPr>
              <a:t>.</a:t>
            </a:r>
            <a:endParaRPr lang="en-US" sz="2000" dirty="0">
              <a:solidFill>
                <a:srgbClr val="000099"/>
              </a:solidFill>
              <a:ea typeface="Calibri"/>
              <a:cs typeface="B Titr" pitchFamily="2" charset="-78"/>
            </a:endParaRPr>
          </a:p>
          <a:p>
            <a:pPr algn="just">
              <a:lnSpc>
                <a:spcPct val="150000"/>
              </a:lnSpc>
              <a:spcAft>
                <a:spcPts val="1000"/>
              </a:spcAft>
            </a:pPr>
            <a:r>
              <a:rPr lang="fa-IR" sz="2800" dirty="0">
                <a:solidFill>
                  <a:srgbClr val="000099"/>
                </a:solidFill>
                <a:ea typeface="Calibri"/>
                <a:cs typeface="B Titr" pitchFamily="2" charset="-78"/>
              </a:rPr>
              <a:t>در </a:t>
            </a:r>
            <a:r>
              <a:rPr lang="en-US" sz="2800" dirty="0">
                <a:solidFill>
                  <a:srgbClr val="000099"/>
                </a:solidFill>
                <a:latin typeface="Arial"/>
                <a:ea typeface="Calibri"/>
                <a:cs typeface="B Titr" pitchFamily="2" charset="-78"/>
              </a:rPr>
              <a:t> Up To Date</a:t>
            </a:r>
            <a:r>
              <a:rPr lang="fa-IR" sz="2800" dirty="0">
                <a:solidFill>
                  <a:srgbClr val="000099"/>
                </a:solidFill>
                <a:ea typeface="Calibri"/>
                <a:cs typeface="B Titr" pitchFamily="2" charset="-78"/>
              </a:rPr>
              <a:t>نام یک نویسنده، عنوان یک مجله و سال انتشار قابل جستجو نمی باشد</a:t>
            </a:r>
            <a:r>
              <a:rPr lang="en-US" sz="2800" dirty="0">
                <a:solidFill>
                  <a:srgbClr val="000099"/>
                </a:solidFill>
                <a:latin typeface="Arial"/>
                <a:ea typeface="Calibri"/>
                <a:cs typeface="B Titr" pitchFamily="2" charset="-78"/>
              </a:rPr>
              <a:t>. </a:t>
            </a:r>
            <a:endParaRPr lang="en-US" sz="2000" dirty="0">
              <a:solidFill>
                <a:srgbClr val="000099"/>
              </a:solidFill>
              <a:ea typeface="Calibri"/>
              <a:cs typeface="B Titr" pitchFamily="2" charset="-78"/>
            </a:endParaRPr>
          </a:p>
          <a:p>
            <a:pPr algn="just"/>
            <a:endParaRPr lang="fa-IR" sz="2800" dirty="0">
              <a:solidFill>
                <a:srgbClr val="000099"/>
              </a:solidFill>
              <a:cs typeface="B Titr" pitchFamily="2" charset="-78"/>
            </a:endParaRPr>
          </a:p>
        </p:txBody>
      </p:sp>
    </p:spTree>
    <p:extLst>
      <p:ext uri="{BB962C8B-B14F-4D97-AF65-F5344CB8AC3E}">
        <p14:creationId xmlns:p14="http://schemas.microsoft.com/office/powerpoint/2010/main" val="3404173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2160" y="5943600"/>
            <a:ext cx="807244"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6" name="Picture 5"/>
          <p:cNvPicPr>
            <a:picLocks noChangeAspect="1"/>
          </p:cNvPicPr>
          <p:nvPr/>
        </p:nvPicPr>
        <p:blipFill rotWithShape="1">
          <a:blip r:embed="rId2"/>
          <a:srcRect t="3936" b="4402"/>
          <a:stretch/>
        </p:blipFill>
        <p:spPr>
          <a:xfrm>
            <a:off x="195263" y="122238"/>
            <a:ext cx="8889206" cy="648970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7" name="Up Arrow 6"/>
          <p:cNvSpPr/>
          <p:nvPr/>
        </p:nvSpPr>
        <p:spPr>
          <a:xfrm>
            <a:off x="7928373" y="1196752"/>
            <a:ext cx="363140" cy="977900"/>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eaLnBrk="1" fontAlgn="auto" hangingPunct="1">
              <a:spcBef>
                <a:spcPts val="0"/>
              </a:spcBef>
              <a:spcAft>
                <a:spcPts val="0"/>
              </a:spcAft>
              <a:defRPr/>
            </a:pPr>
            <a:endParaRPr lang="fa-IR">
              <a:solidFill>
                <a:srgbClr val="FF0000"/>
              </a:solidFill>
            </a:endParaRPr>
          </a:p>
        </p:txBody>
      </p:sp>
      <p:sp>
        <p:nvSpPr>
          <p:cNvPr id="8" name="Rounded Rectangle 7"/>
          <p:cNvSpPr/>
          <p:nvPr/>
        </p:nvSpPr>
        <p:spPr>
          <a:xfrm>
            <a:off x="6732240" y="2174652"/>
            <a:ext cx="2160240" cy="1614388"/>
          </a:xfrm>
          <a:prstGeom prst="roundRect">
            <a:avLst/>
          </a:prstGeom>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r>
              <a:rPr lang="fa-IR" b="1" dirty="0">
                <a:solidFill>
                  <a:srgbClr val="FF0000"/>
                </a:solidFill>
                <a:cs typeface="B Nazanin" panose="00000400000000000000" pitchFamily="2" charset="-78"/>
              </a:rPr>
              <a:t>بررسی های سریع در محاسبات پزشکی</a:t>
            </a:r>
          </a:p>
          <a:p>
            <a:pPr algn="ctr" eaLnBrk="1" fontAlgn="auto" hangingPunct="1">
              <a:lnSpc>
                <a:spcPct val="150000"/>
              </a:lnSpc>
              <a:spcBef>
                <a:spcPts val="0"/>
              </a:spcBef>
              <a:spcAft>
                <a:spcPts val="0"/>
              </a:spcAft>
              <a:defRPr/>
            </a:pPr>
            <a:r>
              <a:rPr lang="fa-IR" b="1" dirty="0">
                <a:solidFill>
                  <a:srgbClr val="FF0000"/>
                </a:solidFill>
                <a:cs typeface="B Nazanin" panose="00000400000000000000" pitchFamily="2" charset="-78"/>
              </a:rPr>
              <a:t>(ماشین حساب‌ها)</a:t>
            </a:r>
          </a:p>
          <a:p>
            <a:pPr algn="ctr" eaLnBrk="1" fontAlgn="auto" hangingPunct="1">
              <a:lnSpc>
                <a:spcPct val="150000"/>
              </a:lnSpc>
              <a:spcBef>
                <a:spcPts val="0"/>
              </a:spcBef>
              <a:spcAft>
                <a:spcPts val="0"/>
              </a:spcAft>
              <a:defRPr/>
            </a:pPr>
            <a:endParaRPr lang="en-US" b="1" dirty="0">
              <a:solidFill>
                <a:srgbClr val="FF0000"/>
              </a:solidFill>
              <a:cs typeface="B Nazanin" panose="00000400000000000000" pitchFamily="2" charset="-78"/>
            </a:endParaRPr>
          </a:p>
        </p:txBody>
      </p:sp>
    </p:spTree>
    <p:extLst>
      <p:ext uri="{BB962C8B-B14F-4D97-AF65-F5344CB8AC3E}">
        <p14:creationId xmlns:p14="http://schemas.microsoft.com/office/powerpoint/2010/main" val="20657880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b="1" dirty="0">
                <a:solidFill>
                  <a:schemeClr val="accent6">
                    <a:lumMod val="75000"/>
                  </a:schemeClr>
                </a:solidFill>
                <a:cs typeface="B Titr" pitchFamily="2" charset="-78"/>
              </a:rPr>
              <a:t>حسابگر(ماشین حساب)</a:t>
            </a:r>
          </a:p>
        </p:txBody>
      </p:sp>
      <p:sp>
        <p:nvSpPr>
          <p:cNvPr id="3" name="Content Placeholder 2"/>
          <p:cNvSpPr>
            <a:spLocks noGrp="1"/>
          </p:cNvSpPr>
          <p:nvPr>
            <p:ph idx="1"/>
          </p:nvPr>
        </p:nvSpPr>
        <p:spPr>
          <a:xfrm>
            <a:off x="457200" y="1340768"/>
            <a:ext cx="8229600" cy="4785395"/>
          </a:xfrm>
        </p:spPr>
        <p:txBody>
          <a:bodyPr>
            <a:normAutofit/>
          </a:bodyPr>
          <a:lstStyle/>
          <a:p>
            <a:pPr algn="just">
              <a:lnSpc>
                <a:spcPct val="150000"/>
              </a:lnSpc>
              <a:spcAft>
                <a:spcPts val="1000"/>
              </a:spcAft>
            </a:pPr>
            <a:r>
              <a:rPr lang="fa-IR" sz="2000" dirty="0">
                <a:solidFill>
                  <a:srgbClr val="000099"/>
                </a:solidFill>
                <a:ea typeface="Calibri"/>
                <a:cs typeface="B Titr" pitchFamily="2" charset="-78"/>
              </a:rPr>
              <a:t>با انتخاب </a:t>
            </a:r>
            <a:r>
              <a:rPr lang="en-US" sz="2000" dirty="0">
                <a:solidFill>
                  <a:srgbClr val="000099"/>
                </a:solidFill>
                <a:latin typeface="Arial"/>
                <a:ea typeface="Calibri"/>
                <a:cs typeface="B Titr" pitchFamily="2" charset="-78"/>
              </a:rPr>
              <a:t>Calculators</a:t>
            </a:r>
            <a:r>
              <a:rPr lang="fa-IR" sz="2000" dirty="0">
                <a:solidFill>
                  <a:srgbClr val="000099"/>
                </a:solidFill>
                <a:ea typeface="Calibri"/>
                <a:cs typeface="B Titr" pitchFamily="2" charset="-78"/>
              </a:rPr>
              <a:t> از منوی بالای صفحه، می توان این محاسبه گرها را بر اساس تقسیم بندی موضوعی، مشاهده و در صورت نیاز، مورد استفاده قرار داد.</a:t>
            </a:r>
          </a:p>
          <a:p>
            <a:pPr algn="just">
              <a:lnSpc>
                <a:spcPct val="150000"/>
              </a:lnSpc>
              <a:spcAft>
                <a:spcPts val="1000"/>
              </a:spcAft>
            </a:pPr>
            <a:endParaRPr lang="en-US" sz="1600" dirty="0">
              <a:solidFill>
                <a:srgbClr val="000099"/>
              </a:solidFill>
              <a:ea typeface="Calibri"/>
              <a:cs typeface="B Titr" pitchFamily="2" charset="-78"/>
            </a:endParaRPr>
          </a:p>
          <a:p>
            <a:endParaRPr lang="fa-IR" sz="2000" dirty="0">
              <a:solidFill>
                <a:srgbClr val="000099"/>
              </a:solidFill>
              <a:cs typeface="B Titr" pitchFamily="2" charset="-78"/>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 y="2443162"/>
            <a:ext cx="9036496" cy="4298206"/>
          </a:xfrm>
          <a:prstGeom prst="rect">
            <a:avLst/>
          </a:prstGeom>
          <a:noFill/>
          <a:ln>
            <a:noFill/>
          </a:ln>
        </p:spPr>
      </p:pic>
      <p:sp>
        <p:nvSpPr>
          <p:cNvPr id="5" name="Rounded Rectangular Callout 4"/>
          <p:cNvSpPr/>
          <p:nvPr/>
        </p:nvSpPr>
        <p:spPr>
          <a:xfrm>
            <a:off x="5786446" y="3357562"/>
            <a:ext cx="3071834" cy="2643206"/>
          </a:xfrm>
          <a:prstGeom prst="wedgeRoundRectCallout">
            <a:avLst>
              <a:gd name="adj1" fmla="val -77604"/>
              <a:gd name="adj2" fmla="val 18237"/>
              <a:gd name="adj3" fmla="val 16667"/>
            </a:avLst>
          </a:prstGeom>
          <a:solidFill>
            <a:srgbClr val="F79646">
              <a:lumMod val="75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just" defTabSz="914400" rtl="1" eaLnBrk="1" fontAlgn="auto" latinLnBrk="0" hangingPunct="1">
              <a:lnSpc>
                <a:spcPct val="115000"/>
              </a:lnSpc>
              <a:spcBef>
                <a:spcPts val="0"/>
              </a:spcBef>
              <a:spcAft>
                <a:spcPts val="1000"/>
              </a:spcAft>
              <a:buClrTx/>
              <a:buSzTx/>
              <a:buFontTx/>
              <a:buNone/>
              <a:tabLst/>
              <a:defRPr/>
            </a:pPr>
            <a:r>
              <a:rPr kumimoji="0" lang="fa-IR" sz="1600" b="1" i="0" u="none" strike="noStrike" kern="0" cap="none" spc="0" normalizeH="0" baseline="0" noProof="0" dirty="0">
                <a:ln>
                  <a:noFill/>
                </a:ln>
                <a:solidFill>
                  <a:srgbClr val="FFFF00"/>
                </a:solidFill>
                <a:effectLst/>
                <a:uLnTx/>
                <a:uFillTx/>
                <a:latin typeface="Calibri"/>
                <a:ea typeface="Calibri"/>
                <a:cs typeface="B Nazanin" pitchFamily="2" charset="-78"/>
              </a:rPr>
              <a:t>به عنوان مثال می توانید برای تبدیل واحد وزن از واحدی به واحد مورد نظر گزینه </a:t>
            </a:r>
            <a:r>
              <a:rPr kumimoji="0" lang="en-US" sz="1600" b="1" i="0" u="none" strike="noStrike" kern="0" cap="none" spc="0" normalizeH="0" baseline="0" noProof="0" dirty="0">
                <a:ln>
                  <a:noFill/>
                </a:ln>
                <a:solidFill>
                  <a:srgbClr val="FFFF00"/>
                </a:solidFill>
                <a:effectLst/>
                <a:uLnTx/>
                <a:uFillTx/>
                <a:latin typeface="Arial"/>
                <a:ea typeface="Calibri"/>
                <a:cs typeface="B Nazanin" pitchFamily="2" charset="-78"/>
              </a:rPr>
              <a:t>Weight unit conversions</a:t>
            </a:r>
            <a:r>
              <a:rPr kumimoji="0" lang="fa-IR" sz="1600" b="1" i="0" u="none" strike="noStrike" kern="0" cap="none" spc="0" normalizeH="0" baseline="0" noProof="0" dirty="0">
                <a:ln>
                  <a:noFill/>
                </a:ln>
                <a:solidFill>
                  <a:srgbClr val="FFFF00"/>
                </a:solidFill>
                <a:effectLst/>
                <a:uLnTx/>
                <a:uFillTx/>
                <a:latin typeface="Calibri"/>
                <a:ea typeface="Calibri"/>
                <a:cs typeface="B Nazanin" pitchFamily="2" charset="-78"/>
              </a:rPr>
              <a:t> را انتخاب و در داخل فیلدها واحدهای مورد نظر را انتخاب و آن را تبدیل کنید.</a:t>
            </a:r>
            <a:endParaRPr kumimoji="0" lang="en-US" sz="1600" b="1" i="0" u="none" strike="noStrike" kern="0" cap="none" spc="0" normalizeH="0" baseline="0" noProof="0" dirty="0">
              <a:ln>
                <a:noFill/>
              </a:ln>
              <a:solidFill>
                <a:srgbClr val="FFFF00"/>
              </a:solidFill>
              <a:effectLst/>
              <a:uLnTx/>
              <a:uFillTx/>
              <a:latin typeface="Calibri"/>
              <a:ea typeface="Calibri"/>
              <a:cs typeface="B Nazanin" pitchFamily="2" charset="-78"/>
            </a:endParaRPr>
          </a:p>
        </p:txBody>
      </p:sp>
    </p:spTree>
    <p:extLst>
      <p:ext uri="{BB962C8B-B14F-4D97-AF65-F5344CB8AC3E}">
        <p14:creationId xmlns:p14="http://schemas.microsoft.com/office/powerpoint/2010/main" val="2731299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143000"/>
          </a:xfrm>
        </p:spPr>
        <p:txBody>
          <a:bodyPr>
            <a:normAutofit/>
          </a:bodyPr>
          <a:lstStyle/>
          <a:p>
            <a:pPr algn="r"/>
            <a:r>
              <a:rPr lang="fa-IR" sz="3200" b="1" dirty="0">
                <a:solidFill>
                  <a:srgbClr val="FF0000"/>
                </a:solidFill>
                <a:cs typeface="B Titr" pitchFamily="2" charset="-78"/>
              </a:rPr>
              <a:t>اطلاعات دارویی و تداخلات آنها</a:t>
            </a:r>
          </a:p>
        </p:txBody>
      </p:sp>
      <p:sp>
        <p:nvSpPr>
          <p:cNvPr id="3" name="Content Placeholder 2"/>
          <p:cNvSpPr>
            <a:spLocks noGrp="1"/>
          </p:cNvSpPr>
          <p:nvPr>
            <p:ph idx="1"/>
          </p:nvPr>
        </p:nvSpPr>
        <p:spPr>
          <a:xfrm>
            <a:off x="457200" y="1412776"/>
            <a:ext cx="8229600" cy="4713387"/>
          </a:xfrm>
        </p:spPr>
        <p:txBody>
          <a:bodyPr>
            <a:normAutofit/>
          </a:bodyPr>
          <a:lstStyle/>
          <a:p>
            <a:pPr algn="just">
              <a:lnSpc>
                <a:spcPct val="150000"/>
              </a:lnSpc>
              <a:spcAft>
                <a:spcPts val="1000"/>
              </a:spcAft>
            </a:pPr>
            <a:r>
              <a:rPr lang="en-US" sz="2800" dirty="0" err="1">
                <a:solidFill>
                  <a:srgbClr val="000099"/>
                </a:solidFill>
                <a:latin typeface="Arial"/>
                <a:ea typeface="Calibri"/>
                <a:cs typeface="B Titr" pitchFamily="2" charset="-78"/>
              </a:rPr>
              <a:t>Lexi</a:t>
            </a:r>
            <a:r>
              <a:rPr lang="en-US" sz="2800" dirty="0">
                <a:solidFill>
                  <a:srgbClr val="000099"/>
                </a:solidFill>
                <a:latin typeface="Arial"/>
                <a:ea typeface="Calibri"/>
                <a:cs typeface="B Titr" pitchFamily="2" charset="-78"/>
              </a:rPr>
              <a:t>-Comp</a:t>
            </a:r>
            <a:r>
              <a:rPr lang="fa-IR" sz="2800" dirty="0">
                <a:solidFill>
                  <a:srgbClr val="000099"/>
                </a:solidFill>
                <a:ea typeface="Calibri"/>
                <a:cs typeface="B Titr" pitchFamily="2" charset="-78"/>
              </a:rPr>
              <a:t> بانک اطلاعات دارویی این سایت است که از طریق کلیک کردن روی گزینه </a:t>
            </a:r>
            <a:r>
              <a:rPr lang="en-US" sz="2800" dirty="0">
                <a:solidFill>
                  <a:srgbClr val="000099"/>
                </a:solidFill>
                <a:latin typeface="Arial"/>
                <a:ea typeface="Calibri"/>
                <a:cs typeface="B Titr" pitchFamily="2" charset="-78"/>
              </a:rPr>
              <a:t>Drug Interaction</a:t>
            </a:r>
            <a:r>
              <a:rPr lang="fa-IR" sz="2800" dirty="0">
                <a:solidFill>
                  <a:srgbClr val="000099"/>
                </a:solidFill>
                <a:ea typeface="Calibri"/>
                <a:cs typeface="B Titr" pitchFamily="2" charset="-78"/>
              </a:rPr>
              <a:t> در منو بالای صفحه در دسترس است. این پایگاه اطلاعاتی برنامه ای است برای تداخل های مابین دارو با دارو، گیاه دارویی با دارو و گیاه دارویی با گیاه دارویی می پردازد.</a:t>
            </a:r>
            <a:endParaRPr lang="en-US" sz="2000" dirty="0">
              <a:solidFill>
                <a:srgbClr val="000099"/>
              </a:solidFill>
              <a:ea typeface="Calibri"/>
              <a:cs typeface="B Titr" pitchFamily="2" charset="-78"/>
            </a:endParaRPr>
          </a:p>
          <a:p>
            <a:endParaRPr lang="fa-IR" sz="4000" dirty="0">
              <a:solidFill>
                <a:srgbClr val="000099"/>
              </a:solidFill>
              <a:cs typeface="B Titr" pitchFamily="2" charset="-78"/>
            </a:endParaRPr>
          </a:p>
        </p:txBody>
      </p:sp>
    </p:spTree>
    <p:extLst>
      <p:ext uri="{BB962C8B-B14F-4D97-AF65-F5344CB8AC3E}">
        <p14:creationId xmlns:p14="http://schemas.microsoft.com/office/powerpoint/2010/main" val="234922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2"/>
          <p:cNvSpPr>
            <a:spLocks noGrp="1"/>
          </p:cNvSpPr>
          <p:nvPr>
            <p:ph type="title"/>
          </p:nvPr>
        </p:nvSpPr>
        <p:spPr>
          <a:xfrm>
            <a:off x="1445419" y="131762"/>
            <a:ext cx="5845969" cy="1641053"/>
          </a:xfrm>
        </p:spPr>
        <p:txBody>
          <a:bodyPr>
            <a:normAutofit/>
          </a:bodyPr>
          <a:lstStyle/>
          <a:p>
            <a:r>
              <a:rPr lang="en-US" dirty="0">
                <a:solidFill>
                  <a:srgbClr val="A50021"/>
                </a:solidFill>
                <a:cs typeface="B Titr" pitchFamily="2" charset="-78"/>
              </a:rPr>
              <a:t>Drug Information</a:t>
            </a:r>
            <a:r>
              <a:rPr lang="fa-IR" dirty="0">
                <a:solidFill>
                  <a:srgbClr val="A50021"/>
                </a:solidFill>
                <a:cs typeface="B Titr" pitchFamily="2" charset="-78"/>
              </a:rPr>
              <a:t> </a:t>
            </a:r>
            <a:br>
              <a:rPr lang="fa-IR" dirty="0">
                <a:solidFill>
                  <a:srgbClr val="A50021"/>
                </a:solidFill>
                <a:cs typeface="B Titr" pitchFamily="2" charset="-78"/>
              </a:rPr>
            </a:br>
            <a:r>
              <a:rPr lang="fa-IR" dirty="0">
                <a:solidFill>
                  <a:srgbClr val="A50021"/>
                </a:solidFill>
                <a:cs typeface="B Titr" pitchFamily="2" charset="-78"/>
              </a:rPr>
              <a:t>(اطلاعات دارویی) </a:t>
            </a:r>
            <a:endParaRPr lang="en-US" dirty="0">
              <a:solidFill>
                <a:srgbClr val="A50021"/>
              </a:solidFill>
              <a:cs typeface="B Titr" pitchFamily="2" charset="-78"/>
            </a:endParaRPr>
          </a:p>
        </p:txBody>
      </p:sp>
      <p:pic>
        <p:nvPicPr>
          <p:cNvPr id="24579" name="Picture 2"/>
          <p:cNvPicPr>
            <a:picLocks noChangeAspect="1" noChangeArrowheads="1"/>
          </p:cNvPicPr>
          <p:nvPr/>
        </p:nvPicPr>
        <p:blipFill>
          <a:blip r:embed="rId2">
            <a:extLst>
              <a:ext uri="{28A0092B-C50C-407E-A947-70E740481C1C}">
                <a14:useLocalDpi xmlns:a14="http://schemas.microsoft.com/office/drawing/2010/main" val="0"/>
              </a:ext>
            </a:extLst>
          </a:blip>
          <a:srcRect l="27121" t="71645" r="5354" b="4140"/>
          <a:stretch>
            <a:fillRect/>
          </a:stretch>
        </p:blipFill>
        <p:spPr bwMode="auto">
          <a:xfrm>
            <a:off x="1208485" y="2482851"/>
            <a:ext cx="6082903"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Diagonal Corner Rectangle 8"/>
          <p:cNvSpPr/>
          <p:nvPr/>
        </p:nvSpPr>
        <p:spPr>
          <a:xfrm>
            <a:off x="2813448" y="2157414"/>
            <a:ext cx="663178" cy="325437"/>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Round Diagonal Corner Rectangle 9"/>
          <p:cNvSpPr/>
          <p:nvPr/>
        </p:nvSpPr>
        <p:spPr>
          <a:xfrm>
            <a:off x="2271712" y="3243264"/>
            <a:ext cx="663179" cy="325437"/>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4582" name="Picture 2" descr="http://www.lexi.com/tmpl/images/lexicomp-log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8290" y="1984376"/>
            <a:ext cx="212407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Windows Hand copy.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47122" y="5529263"/>
            <a:ext cx="2143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143000" y="6018214"/>
            <a:ext cx="654844" cy="839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Rectangle 1"/>
          <p:cNvSpPr/>
          <p:nvPr/>
        </p:nvSpPr>
        <p:spPr>
          <a:xfrm>
            <a:off x="171451" y="5943600"/>
            <a:ext cx="841772"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Tree>
    <p:extLst>
      <p:ext uri="{BB962C8B-B14F-4D97-AF65-F5344CB8AC3E}">
        <p14:creationId xmlns:p14="http://schemas.microsoft.com/office/powerpoint/2010/main" val="145368083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2.5E-6 -3.33333E-6 L -0.35468 -0.29652 " pathEditMode="relative" rAng="0" ptsTypes="AA">
                                      <p:cBhvr>
                                        <p:cTn id="6" dur="1000" fill="hold"/>
                                        <p:tgtEl>
                                          <p:spTgt spid="13"/>
                                        </p:tgtEl>
                                        <p:attrNameLst>
                                          <p:attrName>ppt_x</p:attrName>
                                          <p:attrName>ppt_y</p:attrName>
                                        </p:attrNameLst>
                                      </p:cBhvr>
                                      <p:rCtr x="-17700" y="-14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40769"/>
            <a:ext cx="7772400" cy="1512167"/>
          </a:xfrm>
        </p:spPr>
        <p:txBody>
          <a:bodyPr>
            <a:normAutofit/>
          </a:bodyPr>
          <a:lstStyle/>
          <a:p>
            <a:r>
              <a:rPr lang="en-US" sz="6600" dirty="0">
                <a:solidFill>
                  <a:schemeClr val="accent6">
                    <a:lumMod val="75000"/>
                  </a:schemeClr>
                </a:solidFill>
                <a:latin typeface="Arial"/>
                <a:ea typeface="Calibri"/>
                <a:cs typeface="Arial"/>
              </a:rPr>
              <a:t>Up To Date</a:t>
            </a:r>
            <a:endParaRPr lang="fa-IR" sz="11500" dirty="0">
              <a:solidFill>
                <a:schemeClr val="accent6">
                  <a:lumMod val="75000"/>
                </a:schemeClr>
              </a:solidFill>
            </a:endParaRPr>
          </a:p>
        </p:txBody>
      </p:sp>
      <p:sp>
        <p:nvSpPr>
          <p:cNvPr id="3" name="Subtitle 2"/>
          <p:cNvSpPr>
            <a:spLocks noGrp="1"/>
          </p:cNvSpPr>
          <p:nvPr>
            <p:ph type="subTitle" idx="1"/>
          </p:nvPr>
        </p:nvSpPr>
        <p:spPr/>
        <p:txBody>
          <a:bodyPr/>
          <a:lstStyle/>
          <a:p>
            <a:endParaRPr lang="fa-IR" dirty="0"/>
          </a:p>
        </p:txBody>
      </p:sp>
      <p:pic>
        <p:nvPicPr>
          <p:cNvPr id="4" name="Picture 3" descr="Big cloud of docs.jpg"/>
          <p:cNvPicPr/>
          <p:nvPr/>
        </p:nvPicPr>
        <p:blipFill>
          <a:blip r:embed="rId2" cstate="print"/>
          <a:srcRect b="12313"/>
          <a:stretch>
            <a:fillRect/>
          </a:stretch>
        </p:blipFill>
        <p:spPr>
          <a:xfrm>
            <a:off x="467544" y="3501008"/>
            <a:ext cx="8280920" cy="2880320"/>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3563888" y="476672"/>
            <a:ext cx="2160239" cy="720080"/>
          </a:xfrm>
          <a:prstGeom prst="rect">
            <a:avLst/>
          </a:prstGeom>
          <a:noFill/>
          <a:ln>
            <a:noFill/>
          </a:ln>
        </p:spPr>
      </p:pic>
    </p:spTree>
    <p:extLst>
      <p:ext uri="{BB962C8B-B14F-4D97-AF65-F5344CB8AC3E}">
        <p14:creationId xmlns:p14="http://schemas.microsoft.com/office/powerpoint/2010/main" val="1859242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5973" y="5870575"/>
            <a:ext cx="76319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4" name="Picture 3"/>
          <p:cNvPicPr>
            <a:picLocks noChangeAspect="1"/>
          </p:cNvPicPr>
          <p:nvPr/>
        </p:nvPicPr>
        <p:blipFill rotWithShape="1">
          <a:blip r:embed="rId2"/>
          <a:srcRect t="2790" r="914" b="5145"/>
          <a:stretch/>
        </p:blipFill>
        <p:spPr>
          <a:xfrm>
            <a:off x="163116" y="254001"/>
            <a:ext cx="9074944" cy="6323013"/>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6" name="Round Diagonal Corner Rectangle 5"/>
          <p:cNvSpPr/>
          <p:nvPr/>
        </p:nvSpPr>
        <p:spPr>
          <a:xfrm>
            <a:off x="2938462" y="2655889"/>
            <a:ext cx="663179" cy="325437"/>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4039522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548" y="5783264"/>
            <a:ext cx="758428" cy="992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4" name="Picture 3"/>
          <p:cNvPicPr>
            <a:picLocks noChangeAspect="1"/>
          </p:cNvPicPr>
          <p:nvPr/>
        </p:nvPicPr>
        <p:blipFill rotWithShape="1">
          <a:blip r:embed="rId2"/>
          <a:srcRect t="3607" r="998" b="5422"/>
          <a:stretch/>
        </p:blipFill>
        <p:spPr>
          <a:xfrm>
            <a:off x="215503" y="1042988"/>
            <a:ext cx="8614172" cy="548322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rotWithShape="1">
          <a:blip r:embed="rId3"/>
          <a:srcRect l="-1" t="4295" r="736" b="4481"/>
          <a:stretch/>
        </p:blipFill>
        <p:spPr>
          <a:xfrm>
            <a:off x="184548" y="822325"/>
            <a:ext cx="8754665" cy="603408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3" name="Title 2"/>
          <p:cNvSpPr>
            <a:spLocks noGrp="1"/>
          </p:cNvSpPr>
          <p:nvPr>
            <p:ph type="title"/>
          </p:nvPr>
        </p:nvSpPr>
        <p:spPr>
          <a:xfrm>
            <a:off x="527447" y="119063"/>
            <a:ext cx="7886700" cy="723900"/>
          </a:xfrm>
        </p:spPr>
        <p:txBody>
          <a:bodyPr rtlCol="0">
            <a:normAutofit fontScale="90000"/>
          </a:bodyPr>
          <a:lstStyle/>
          <a:p>
            <a:pPr algn="r" rtl="1" fontAlgn="auto">
              <a:spcAft>
                <a:spcPts val="0"/>
              </a:spcAft>
              <a:defRPr/>
            </a:pPr>
            <a:r>
              <a:rPr lang="fa-IR" sz="3600" b="1" dirty="0">
                <a:solidFill>
                  <a:srgbClr val="FF0000"/>
                </a:solidFill>
                <a:cs typeface="B Nazanin" panose="00000400000000000000" pitchFamily="2" charset="-78"/>
              </a:rPr>
              <a:t>اطلاعات بیش از 5100 دارو از طریق </a:t>
            </a:r>
            <a:r>
              <a:rPr lang="en-US" b="1" dirty="0" err="1">
                <a:solidFill>
                  <a:srgbClr val="FF0000"/>
                </a:solidFill>
                <a:cs typeface="B Nazanin" panose="00000400000000000000" pitchFamily="2" charset="-78"/>
              </a:rPr>
              <a:t>Lexicomp</a:t>
            </a:r>
            <a:endParaRPr lang="en-US" dirty="0">
              <a:solidFill>
                <a:srgbClr val="FF0000"/>
              </a:solidFill>
              <a:cs typeface="B Nazanin" panose="00000400000000000000" pitchFamily="2" charset="-78"/>
            </a:endParaRPr>
          </a:p>
        </p:txBody>
      </p:sp>
      <p:sp>
        <p:nvSpPr>
          <p:cNvPr id="7" name="Down Arrow 6"/>
          <p:cNvSpPr/>
          <p:nvPr/>
        </p:nvSpPr>
        <p:spPr>
          <a:xfrm>
            <a:off x="1220391" y="2111375"/>
            <a:ext cx="946547" cy="3200400"/>
          </a:xfrm>
          <a:prstGeom prst="downArrow">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ounded Rectangle 11"/>
          <p:cNvSpPr/>
          <p:nvPr/>
        </p:nvSpPr>
        <p:spPr>
          <a:xfrm>
            <a:off x="5070595" y="5000808"/>
            <a:ext cx="2410691" cy="1122219"/>
          </a:xfrm>
          <a:prstGeom prst="roundRect">
            <a:avLst/>
          </a:prstGeom>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ctr" rtl="1" eaLnBrk="1" fontAlgn="auto" hangingPunct="1">
              <a:spcBef>
                <a:spcPts val="0"/>
              </a:spcBef>
              <a:spcAft>
                <a:spcPts val="0"/>
              </a:spcAft>
              <a:defRPr/>
            </a:pPr>
            <a:r>
              <a:rPr lang="fa-IR" sz="2400" b="1" dirty="0">
                <a:solidFill>
                  <a:srgbClr val="FF0000"/>
                </a:solidFill>
                <a:cs typeface="B Nazanin" panose="00000400000000000000" pitchFamily="2" charset="-78"/>
              </a:rPr>
              <a:t> راهنمایی استفاده دارو</a:t>
            </a:r>
            <a:r>
              <a:rPr lang="en-US" sz="2400" b="1" dirty="0">
                <a:solidFill>
                  <a:srgbClr val="FF0000"/>
                </a:solidFill>
                <a:cs typeface="B Nazanin" panose="00000400000000000000" pitchFamily="2" charset="-78"/>
              </a:rPr>
              <a:t>+ </a:t>
            </a:r>
            <a:r>
              <a:rPr lang="fa-IR" sz="2400" b="1" dirty="0">
                <a:solidFill>
                  <a:srgbClr val="FF0000"/>
                </a:solidFill>
                <a:cs typeface="B Nazanin" panose="00000400000000000000" pitchFamily="2" charset="-78"/>
              </a:rPr>
              <a:t>تداخلات دارویی</a:t>
            </a:r>
            <a:endParaRPr lang="en-US" sz="2400" b="1" dirty="0">
              <a:solidFill>
                <a:srgbClr val="FF0000"/>
              </a:solidFill>
              <a:cs typeface="B Nazanin" panose="00000400000000000000" pitchFamily="2" charset="-78"/>
            </a:endParaRPr>
          </a:p>
        </p:txBody>
      </p:sp>
      <p:sp>
        <p:nvSpPr>
          <p:cNvPr id="9" name="Round Diagonal Corner Rectangle 8"/>
          <p:cNvSpPr/>
          <p:nvPr/>
        </p:nvSpPr>
        <p:spPr>
          <a:xfrm>
            <a:off x="2274094" y="2163764"/>
            <a:ext cx="3200400" cy="414337"/>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429294209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10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xit" presetSubtype="0" fill="hold" grpId="1" nodeType="clickEffect">
                                  <p:stCondLst>
                                    <p:cond delay="0"/>
                                  </p:stCondLst>
                                  <p:childTnLst>
                                    <p:animEffect transition="out" filter="fade">
                                      <p:cBhvr>
                                        <p:cTn id="24" dur="1000"/>
                                        <p:tgtEl>
                                          <p:spTgt spid="7"/>
                                        </p:tgtEl>
                                      </p:cBhvr>
                                    </p:animEffect>
                                    <p:set>
                                      <p:cBhvr>
                                        <p:cTn id="25" dur="1" fill="hold">
                                          <p:stCondLst>
                                            <p:cond delay="999"/>
                                          </p:stCondLst>
                                        </p:cTn>
                                        <p:tgtEl>
                                          <p:spTgt spid="7"/>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3351" y="5854700"/>
            <a:ext cx="870347"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4" name="Picture 3"/>
          <p:cNvPicPr>
            <a:picLocks noChangeAspect="1"/>
          </p:cNvPicPr>
          <p:nvPr/>
        </p:nvPicPr>
        <p:blipFill rotWithShape="1">
          <a:blip r:embed="rId2"/>
          <a:srcRect t="3689" r="1138" b="5245"/>
          <a:stretch/>
        </p:blipFill>
        <p:spPr>
          <a:xfrm>
            <a:off x="240506" y="200025"/>
            <a:ext cx="8691563" cy="634523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6" name="Round Diagonal Corner Rectangle 5"/>
          <p:cNvSpPr/>
          <p:nvPr/>
        </p:nvSpPr>
        <p:spPr>
          <a:xfrm>
            <a:off x="298848" y="4406901"/>
            <a:ext cx="763190" cy="320675"/>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ound Diagonal Corner Rectangle 6"/>
          <p:cNvSpPr/>
          <p:nvPr/>
        </p:nvSpPr>
        <p:spPr>
          <a:xfrm>
            <a:off x="3206353" y="2027238"/>
            <a:ext cx="1928813" cy="392112"/>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18634943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5016" y="5816601"/>
            <a:ext cx="817959" cy="949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6" name="Picture 5"/>
          <p:cNvPicPr>
            <a:picLocks noChangeAspect="1"/>
          </p:cNvPicPr>
          <p:nvPr/>
        </p:nvPicPr>
        <p:blipFill rotWithShape="1">
          <a:blip r:embed="rId2"/>
          <a:srcRect t="3750" b="4300"/>
          <a:stretch/>
        </p:blipFill>
        <p:spPr>
          <a:xfrm>
            <a:off x="125016" y="301625"/>
            <a:ext cx="8857059" cy="627697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7" name="Left Arrow 6"/>
          <p:cNvSpPr/>
          <p:nvPr/>
        </p:nvSpPr>
        <p:spPr>
          <a:xfrm>
            <a:off x="4006454" y="2308225"/>
            <a:ext cx="733425" cy="4841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8" name="Picture 7"/>
          <p:cNvPicPr>
            <a:picLocks noChangeAspect="1"/>
          </p:cNvPicPr>
          <p:nvPr/>
        </p:nvPicPr>
        <p:blipFill rotWithShape="1">
          <a:blip r:embed="rId3"/>
          <a:srcRect t="2850" r="644" b="4097"/>
          <a:stretch/>
        </p:blipFill>
        <p:spPr>
          <a:xfrm>
            <a:off x="119062" y="301625"/>
            <a:ext cx="8863013" cy="627697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648897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13" y="5851525"/>
            <a:ext cx="845344"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
        <p:nvSpPr>
          <p:cNvPr id="30723" name="Text Placeholder 1"/>
          <p:cNvSpPr>
            <a:spLocks noGrp="1"/>
          </p:cNvSpPr>
          <p:nvPr>
            <p:ph type="body" sz="quarter" idx="12"/>
          </p:nvPr>
        </p:nvSpPr>
        <p:spPr>
          <a:xfrm>
            <a:off x="685800" y="1314450"/>
            <a:ext cx="8011716" cy="4502150"/>
          </a:xfrm>
        </p:spPr>
        <p:txBody>
          <a:bodyPr/>
          <a:lstStyle/>
          <a:p>
            <a:endParaRPr lang="fa-IR"/>
          </a:p>
        </p:txBody>
      </p:sp>
      <p:sp>
        <p:nvSpPr>
          <p:cNvPr id="30724" name="Title 2"/>
          <p:cNvSpPr>
            <a:spLocks noGrp="1"/>
          </p:cNvSpPr>
          <p:nvPr>
            <p:ph type="title"/>
          </p:nvPr>
        </p:nvSpPr>
        <p:spPr/>
        <p:txBody>
          <a:bodyPr/>
          <a:lstStyle/>
          <a:p>
            <a:endParaRPr lang="fa-IR"/>
          </a:p>
        </p:txBody>
      </p:sp>
      <p:pic>
        <p:nvPicPr>
          <p:cNvPr id="5" name="Picture 4"/>
          <p:cNvPicPr>
            <a:picLocks noChangeAspect="1"/>
          </p:cNvPicPr>
          <p:nvPr/>
        </p:nvPicPr>
        <p:blipFill rotWithShape="1">
          <a:blip r:embed="rId2"/>
          <a:srcRect t="3750" b="4300"/>
          <a:stretch/>
        </p:blipFill>
        <p:spPr>
          <a:xfrm>
            <a:off x="133350" y="100013"/>
            <a:ext cx="8857060" cy="627856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6" name="Left Arrow 5"/>
          <p:cNvSpPr/>
          <p:nvPr/>
        </p:nvSpPr>
        <p:spPr>
          <a:xfrm>
            <a:off x="1271588" y="2554289"/>
            <a:ext cx="733425" cy="4841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7" name="Picture 6"/>
          <p:cNvPicPr>
            <a:picLocks noChangeAspect="1"/>
          </p:cNvPicPr>
          <p:nvPr/>
        </p:nvPicPr>
        <p:blipFill rotWithShape="1">
          <a:blip r:embed="rId3"/>
          <a:srcRect t="3096" r="612" b="5031"/>
          <a:stretch/>
        </p:blipFill>
        <p:spPr>
          <a:xfrm>
            <a:off x="133350" y="100014"/>
            <a:ext cx="8857060" cy="6313487"/>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532032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98" y="-13982"/>
            <a:ext cx="9144000" cy="6858000"/>
          </a:xfrm>
          <a:prstGeom prst="rect">
            <a:avLst/>
          </a:prstGeom>
          <a:noFill/>
          <a:ln>
            <a:noFill/>
          </a:ln>
        </p:spPr>
      </p:pic>
      <p:sp>
        <p:nvSpPr>
          <p:cNvPr id="5" name="Rectangle 4"/>
          <p:cNvSpPr/>
          <p:nvPr/>
        </p:nvSpPr>
        <p:spPr>
          <a:xfrm>
            <a:off x="179512" y="724711"/>
            <a:ext cx="1872208" cy="36004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200" b="1" dirty="0">
                <a:solidFill>
                  <a:schemeClr val="tx1"/>
                </a:solidFill>
              </a:rPr>
              <a:t>نام دارو را وارد کنید</a:t>
            </a:r>
          </a:p>
        </p:txBody>
      </p:sp>
      <p:sp>
        <p:nvSpPr>
          <p:cNvPr id="7" name="Freeform 6"/>
          <p:cNvSpPr/>
          <p:nvPr/>
        </p:nvSpPr>
        <p:spPr>
          <a:xfrm>
            <a:off x="44605" y="1449659"/>
            <a:ext cx="1483118" cy="826"/>
          </a:xfrm>
          <a:custGeom>
            <a:avLst/>
            <a:gdLst>
              <a:gd name="connsiteX0" fmla="*/ 0 w 1483118"/>
              <a:gd name="connsiteY0" fmla="*/ 0 h 826"/>
              <a:gd name="connsiteX1" fmla="*/ 1483112 w 1483118"/>
              <a:gd name="connsiteY1" fmla="*/ 0 h 826"/>
              <a:gd name="connsiteX2" fmla="*/ 0 w 1483118"/>
              <a:gd name="connsiteY2" fmla="*/ 0 h 826"/>
            </a:gdLst>
            <a:ahLst/>
            <a:cxnLst>
              <a:cxn ang="0">
                <a:pos x="connsiteX0" y="connsiteY0"/>
              </a:cxn>
              <a:cxn ang="0">
                <a:pos x="connsiteX1" y="connsiteY1"/>
              </a:cxn>
              <a:cxn ang="0">
                <a:pos x="connsiteX2" y="connsiteY2"/>
              </a:cxn>
            </a:cxnLst>
            <a:rect l="l" t="t" r="r" b="b"/>
            <a:pathLst>
              <a:path w="1483118" h="826">
                <a:moveTo>
                  <a:pt x="0" y="0"/>
                </a:moveTo>
                <a:lnTo>
                  <a:pt x="1483112" y="0"/>
                </a:lnTo>
                <a:cubicBezTo>
                  <a:pt x="1486829" y="1859"/>
                  <a:pt x="0" y="0"/>
                  <a:pt x="0" y="0"/>
                </a:cubicBezTo>
                <a:close/>
              </a:path>
            </a:pathLst>
          </a:cu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8" name="Rounded Rectangular Callout 7"/>
          <p:cNvSpPr/>
          <p:nvPr/>
        </p:nvSpPr>
        <p:spPr>
          <a:xfrm>
            <a:off x="6858016" y="1071547"/>
            <a:ext cx="1872208" cy="1428760"/>
          </a:xfrm>
          <a:prstGeom prst="wedgeRoundRectCallout">
            <a:avLst>
              <a:gd name="adj1" fmla="val -88208"/>
              <a:gd name="adj2" fmla="val -38020"/>
              <a:gd name="adj3" fmla="val 16667"/>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spcAft>
                <a:spcPts val="1000"/>
              </a:spcAft>
            </a:pPr>
            <a:r>
              <a:rPr lang="fa-IR" sz="2400" b="1" dirty="0">
                <a:solidFill>
                  <a:srgbClr val="FFFF00"/>
                </a:solidFill>
                <a:cs typeface="B Titr" pitchFamily="2" charset="-78"/>
              </a:rPr>
              <a:t>گروه بندي </a:t>
            </a:r>
            <a:r>
              <a:rPr lang="en-US" sz="2400" b="1" dirty="0">
                <a:solidFill>
                  <a:srgbClr val="FFFF00"/>
                </a:solidFill>
                <a:cs typeface="B Titr" pitchFamily="2" charset="-78"/>
              </a:rPr>
              <a:t>FDA </a:t>
            </a:r>
            <a:endParaRPr lang="en-US" sz="2400" b="1" dirty="0">
              <a:solidFill>
                <a:srgbClr val="FFFF00"/>
              </a:solidFill>
              <a:ea typeface="Calibri"/>
              <a:cs typeface="B Nazanin" pitchFamily="2" charset="-78"/>
            </a:endParaRPr>
          </a:p>
        </p:txBody>
      </p:sp>
    </p:spTree>
    <p:extLst>
      <p:ext uri="{BB962C8B-B14F-4D97-AF65-F5344CB8AC3E}">
        <p14:creationId xmlns:p14="http://schemas.microsoft.com/office/powerpoint/2010/main" val="739477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1428760"/>
          </a:xfrm>
        </p:spPr>
        <p:txBody>
          <a:bodyPr>
            <a:normAutofit fontScale="90000"/>
          </a:bodyPr>
          <a:lstStyle/>
          <a:p>
            <a:r>
              <a:rPr lang="en-US" dirty="0" err="1">
                <a:solidFill>
                  <a:srgbClr val="A50021"/>
                </a:solidFill>
              </a:rPr>
              <a:t>FDA:</a:t>
            </a:r>
            <a:r>
              <a:rPr lang="en-US" sz="6000" dirty="0" err="1">
                <a:solidFill>
                  <a:srgbClr val="006600"/>
                </a:solidFill>
              </a:rPr>
              <a:t>F</a:t>
            </a:r>
            <a:r>
              <a:rPr lang="en-US" dirty="0" err="1">
                <a:solidFill>
                  <a:srgbClr val="A50021"/>
                </a:solidFill>
              </a:rPr>
              <a:t>ood</a:t>
            </a:r>
            <a:r>
              <a:rPr lang="en-US" dirty="0">
                <a:solidFill>
                  <a:srgbClr val="A50021"/>
                </a:solidFill>
              </a:rPr>
              <a:t> and </a:t>
            </a:r>
            <a:r>
              <a:rPr lang="en-US" sz="6000" dirty="0">
                <a:solidFill>
                  <a:srgbClr val="006600"/>
                </a:solidFill>
              </a:rPr>
              <a:t>D</a:t>
            </a:r>
            <a:r>
              <a:rPr lang="en-US" dirty="0">
                <a:solidFill>
                  <a:srgbClr val="A50021"/>
                </a:solidFill>
              </a:rPr>
              <a:t>rug </a:t>
            </a:r>
            <a:r>
              <a:rPr lang="en-US" sz="6000" b="1" dirty="0">
                <a:solidFill>
                  <a:srgbClr val="006600"/>
                </a:solidFill>
              </a:rPr>
              <a:t>A</a:t>
            </a:r>
            <a:r>
              <a:rPr lang="en-US" dirty="0">
                <a:solidFill>
                  <a:srgbClr val="A50021"/>
                </a:solidFill>
              </a:rPr>
              <a:t>dministration</a:t>
            </a:r>
            <a:br>
              <a:rPr lang="en-US" dirty="0">
                <a:solidFill>
                  <a:srgbClr val="A50021"/>
                </a:solidFill>
              </a:rPr>
            </a:br>
            <a:r>
              <a:rPr lang="fa-IR" dirty="0">
                <a:solidFill>
                  <a:srgbClr val="A50021"/>
                </a:solidFill>
                <a:cs typeface="B Titr" pitchFamily="2" charset="-78"/>
              </a:rPr>
              <a:t>سازمان غذا و داروی آمریکا</a:t>
            </a:r>
            <a:endParaRPr lang="fa-IR" dirty="0">
              <a:solidFill>
                <a:srgbClr val="A50021"/>
              </a:solidFill>
            </a:endParaRPr>
          </a:p>
        </p:txBody>
      </p:sp>
      <p:sp>
        <p:nvSpPr>
          <p:cNvPr id="3" name="Content Placeholder 2"/>
          <p:cNvSpPr>
            <a:spLocks noGrp="1"/>
          </p:cNvSpPr>
          <p:nvPr>
            <p:ph idx="1"/>
          </p:nvPr>
        </p:nvSpPr>
        <p:spPr>
          <a:xfrm>
            <a:off x="500034" y="2071678"/>
            <a:ext cx="8143932" cy="4257692"/>
          </a:xfrm>
        </p:spPr>
        <p:txBody>
          <a:bodyPr>
            <a:normAutofit/>
          </a:bodyPr>
          <a:lstStyle/>
          <a:p>
            <a:r>
              <a:rPr lang="fa-IR" sz="2800" dirty="0">
                <a:solidFill>
                  <a:srgbClr val="C00000"/>
                </a:solidFill>
                <a:cs typeface="B Titr" pitchFamily="2" charset="-78"/>
              </a:rPr>
              <a:t>طبقه بندي مصرف دارو در دوران بارداري</a:t>
            </a:r>
            <a:r>
              <a:rPr lang="en-US" sz="2800" dirty="0">
                <a:solidFill>
                  <a:srgbClr val="C00000"/>
                </a:solidFill>
                <a:cs typeface="B Titr" pitchFamily="2" charset="-78"/>
              </a:rPr>
              <a:t> </a:t>
            </a:r>
            <a:r>
              <a:rPr lang="fa-IR" sz="2800" dirty="0">
                <a:solidFill>
                  <a:srgbClr val="C00000"/>
                </a:solidFill>
                <a:cs typeface="B Titr" pitchFamily="2" charset="-78"/>
              </a:rPr>
              <a:t> </a:t>
            </a:r>
            <a:br>
              <a:rPr lang="en-US" sz="2800" dirty="0">
                <a:solidFill>
                  <a:srgbClr val="006600"/>
                </a:solidFill>
                <a:cs typeface="B Titr" pitchFamily="2" charset="-78"/>
              </a:rPr>
            </a:br>
            <a:endParaRPr lang="fa-IR" sz="2800" dirty="0">
              <a:solidFill>
                <a:srgbClr val="000099"/>
              </a:solidFill>
              <a:cs typeface="B Titr" pitchFamily="2" charset="-78"/>
            </a:endParaRPr>
          </a:p>
          <a:p>
            <a:pPr>
              <a:buNone/>
            </a:pPr>
            <a:r>
              <a:rPr lang="fa-IR" sz="2800" dirty="0">
                <a:solidFill>
                  <a:srgbClr val="000099"/>
                </a:solidFill>
                <a:cs typeface="B Titr" pitchFamily="2" charset="-78"/>
              </a:rPr>
              <a:t>بر اساس گروه بندي </a:t>
            </a:r>
            <a:r>
              <a:rPr lang="en-US" sz="2800" dirty="0">
                <a:solidFill>
                  <a:srgbClr val="FF0000"/>
                </a:solidFill>
                <a:cs typeface="B Titr" pitchFamily="2" charset="-78"/>
              </a:rPr>
              <a:t>FDA</a:t>
            </a:r>
            <a:r>
              <a:rPr lang="en-US" sz="2800" dirty="0">
                <a:solidFill>
                  <a:srgbClr val="000099"/>
                </a:solidFill>
                <a:cs typeface="B Titr" pitchFamily="2" charset="-78"/>
              </a:rPr>
              <a:t> </a:t>
            </a:r>
            <a:r>
              <a:rPr lang="fa-IR" sz="2800" dirty="0">
                <a:solidFill>
                  <a:srgbClr val="000099"/>
                </a:solidFill>
                <a:cs typeface="B Titr" pitchFamily="2" charset="-78"/>
              </a:rPr>
              <a:t>همه داروهايي كه به طور سيستيميك جذب مي شوند يا شناخته شده است كه بالقوه براي جنين مضر هستند، در يكي از گروههاي حاملگي </a:t>
            </a:r>
            <a:r>
              <a:rPr lang="en-US" sz="2800" dirty="0">
                <a:solidFill>
                  <a:srgbClr val="FF0000"/>
                </a:solidFill>
                <a:cs typeface="B Titr" pitchFamily="2" charset="-78"/>
              </a:rPr>
              <a:t>(A-B-C-D-X) </a:t>
            </a:r>
            <a:r>
              <a:rPr lang="fa-IR" sz="2800" dirty="0">
                <a:solidFill>
                  <a:srgbClr val="000099"/>
                </a:solidFill>
                <a:cs typeface="B Titr" pitchFamily="2" charset="-78"/>
              </a:rPr>
              <a:t>طبقه بندي مي شوند. عبارات زير معرف سطح خطر(</a:t>
            </a:r>
            <a:r>
              <a:rPr lang="en-US" sz="2800" b="1" dirty="0">
                <a:solidFill>
                  <a:srgbClr val="FF0000"/>
                </a:solidFill>
                <a:cs typeface="B Titr" pitchFamily="2" charset="-78"/>
              </a:rPr>
              <a:t>Risk Rating</a:t>
            </a:r>
            <a:r>
              <a:rPr lang="fa-IR" sz="2800" dirty="0">
                <a:solidFill>
                  <a:srgbClr val="000099"/>
                </a:solidFill>
                <a:cs typeface="B Titr" pitchFamily="2" charset="-78"/>
              </a:rPr>
              <a:t>) براي جنين است و در قسمت موارد منع مصرف و احتياط هر دارو، ذكر شده است.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C00000"/>
                </a:solidFill>
                <a:cs typeface="B Titr" pitchFamily="2" charset="-78"/>
              </a:rPr>
              <a:t>گروه </a:t>
            </a:r>
            <a:r>
              <a:rPr lang="en-US" dirty="0">
                <a:solidFill>
                  <a:srgbClr val="C00000"/>
                </a:solidFill>
                <a:cs typeface="B Titr" pitchFamily="2" charset="-78"/>
              </a:rPr>
              <a:t>A</a:t>
            </a:r>
            <a:endParaRPr lang="fa-IR" dirty="0"/>
          </a:p>
        </p:txBody>
      </p:sp>
      <p:sp>
        <p:nvSpPr>
          <p:cNvPr id="3" name="Content Placeholder 2"/>
          <p:cNvSpPr>
            <a:spLocks noGrp="1"/>
          </p:cNvSpPr>
          <p:nvPr>
            <p:ph idx="1"/>
          </p:nvPr>
        </p:nvSpPr>
        <p:spPr/>
        <p:txBody>
          <a:bodyPr>
            <a:normAutofit/>
          </a:bodyPr>
          <a:lstStyle/>
          <a:p>
            <a:br>
              <a:rPr lang="en-US" dirty="0">
                <a:solidFill>
                  <a:srgbClr val="000099"/>
                </a:solidFill>
                <a:cs typeface="B Titr" pitchFamily="2" charset="-78"/>
              </a:rPr>
            </a:br>
            <a:r>
              <a:rPr lang="fa-IR" dirty="0">
                <a:solidFill>
                  <a:srgbClr val="000099"/>
                </a:solidFill>
                <a:cs typeface="B Titr" pitchFamily="2" charset="-78"/>
              </a:rPr>
              <a:t>مطالعات جامع حاكي از عدم وجود خطر براي جنين در سه ماه اول حاملگي </a:t>
            </a:r>
          </a:p>
          <a:p>
            <a:pPr>
              <a:buNone/>
            </a:pPr>
            <a:r>
              <a:rPr lang="fa-IR" dirty="0">
                <a:solidFill>
                  <a:srgbClr val="000099"/>
                </a:solidFill>
                <a:cs typeface="B Titr" pitchFamily="2" charset="-78"/>
              </a:rPr>
              <a:t>(فقدان خطر در سه ماهه بعدي) و نيز عدم احتمال ظهور آسيب كشنده در آينده است.</a:t>
            </a:r>
            <a:br>
              <a:rPr lang="fa-IR" dirty="0">
                <a:solidFill>
                  <a:srgbClr val="000099"/>
                </a:solidFill>
                <a:cs typeface="B Titr" pitchFamily="2" charset="-78"/>
              </a:rPr>
            </a:br>
            <a:endParaRPr lang="fa-IR" dirty="0">
              <a:solidFill>
                <a:srgbClr val="000099"/>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C00000"/>
                </a:solidFill>
                <a:cs typeface="B Titr" pitchFamily="2" charset="-78"/>
              </a:rPr>
              <a:t>گروه </a:t>
            </a:r>
            <a:r>
              <a:rPr lang="en-US" dirty="0">
                <a:solidFill>
                  <a:srgbClr val="C00000"/>
                </a:solidFill>
                <a:cs typeface="B Titr" pitchFamily="2" charset="-78"/>
              </a:rPr>
              <a:t>B</a:t>
            </a:r>
            <a:endParaRPr lang="fa-IR" dirty="0"/>
          </a:p>
        </p:txBody>
      </p:sp>
      <p:sp>
        <p:nvSpPr>
          <p:cNvPr id="3" name="Content Placeholder 2"/>
          <p:cNvSpPr>
            <a:spLocks noGrp="1"/>
          </p:cNvSpPr>
          <p:nvPr>
            <p:ph idx="1"/>
          </p:nvPr>
        </p:nvSpPr>
        <p:spPr/>
        <p:txBody>
          <a:bodyPr>
            <a:normAutofit/>
          </a:bodyPr>
          <a:lstStyle/>
          <a:p>
            <a:br>
              <a:rPr lang="en-US" dirty="0">
                <a:solidFill>
                  <a:srgbClr val="000099"/>
                </a:solidFill>
                <a:cs typeface="B Titr" pitchFamily="2" charset="-78"/>
              </a:rPr>
            </a:br>
            <a:r>
              <a:rPr lang="fa-IR" dirty="0">
                <a:solidFill>
                  <a:srgbClr val="000099"/>
                </a:solidFill>
                <a:cs typeface="B Titr" pitchFamily="2" charset="-78"/>
              </a:rPr>
              <a:t>مطالعات روي جنين حيوانات حاكي از وجود خطر كشنده نيست و مطالعات جامع در زنان حامله وجود ندارد يا مطالعات روي جنين حيوانات حاكي از بروز اثرات سوئي بوده (به غير از كاهش باروري) كه در مطالعات جامع در زنان باردار در سه ماهه اول قطعي نمي باشدو حاكي از بروز خطر در سه ماهه بعدي نيست.</a:t>
            </a:r>
            <a:br>
              <a:rPr lang="fa-IR" dirty="0">
                <a:solidFill>
                  <a:srgbClr val="000099"/>
                </a:solidFill>
                <a:cs typeface="B Titr" pitchFamily="2" charset="-78"/>
              </a:rPr>
            </a:br>
            <a:endParaRPr lang="fa-IR" dirty="0">
              <a:solidFill>
                <a:srgbClr val="000099"/>
              </a:solidFill>
            </a:endParaRPr>
          </a:p>
          <a:p>
            <a:endParaRPr lang="fa-IR" dirty="0">
              <a:solidFill>
                <a:srgbClr val="000099"/>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C00000"/>
                </a:solidFill>
                <a:cs typeface="B Titr" pitchFamily="2" charset="-78"/>
              </a:rPr>
              <a:t>گروه </a:t>
            </a:r>
            <a:r>
              <a:rPr lang="en-US" dirty="0">
                <a:solidFill>
                  <a:srgbClr val="C00000"/>
                </a:solidFill>
                <a:cs typeface="B Titr" pitchFamily="2" charset="-78"/>
              </a:rPr>
              <a:t>C</a:t>
            </a:r>
            <a:endParaRPr lang="fa-IR" dirty="0"/>
          </a:p>
        </p:txBody>
      </p:sp>
      <p:sp>
        <p:nvSpPr>
          <p:cNvPr id="3" name="Content Placeholder 2"/>
          <p:cNvSpPr>
            <a:spLocks noGrp="1"/>
          </p:cNvSpPr>
          <p:nvPr>
            <p:ph idx="1"/>
          </p:nvPr>
        </p:nvSpPr>
        <p:spPr/>
        <p:txBody>
          <a:bodyPr>
            <a:normAutofit/>
          </a:bodyPr>
          <a:lstStyle/>
          <a:p>
            <a:br>
              <a:rPr lang="en-US" dirty="0">
                <a:solidFill>
                  <a:srgbClr val="000099"/>
                </a:solidFill>
                <a:cs typeface="B Titr" pitchFamily="2" charset="-78"/>
              </a:rPr>
            </a:br>
            <a:r>
              <a:rPr lang="fa-IR" dirty="0">
                <a:solidFill>
                  <a:srgbClr val="000099"/>
                </a:solidFill>
                <a:cs typeface="B Titr" pitchFamily="2" charset="-78"/>
              </a:rPr>
              <a:t>مطالعات روي حيوانات حاكي از اثرات سوء روي جنين است (اثرات از بين برنده جنين يا عوارض ديگر) و مطالعات جامعي در زنان وجود ندارد و تنها دارو بايد در صئرتي تجويز شود كه فوايد احتمالي آن برتر از خطر احتمالي براي جنين باشد.</a:t>
            </a:r>
            <a:br>
              <a:rPr lang="fa-IR" dirty="0">
                <a:solidFill>
                  <a:srgbClr val="000099"/>
                </a:solidFill>
                <a:cs typeface="B Titr" pitchFamily="2" charset="-78"/>
              </a:rPr>
            </a:br>
            <a:endParaRPr lang="fa-IR" dirty="0">
              <a:solidFill>
                <a:srgbClr val="00009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4784"/>
            <a:ext cx="8003232" cy="4641379"/>
          </a:xfrm>
        </p:spPr>
        <p:txBody>
          <a:bodyPr>
            <a:noAutofit/>
          </a:bodyPr>
          <a:lstStyle/>
          <a:p>
            <a:pPr marL="0" indent="0">
              <a:buNone/>
            </a:pPr>
            <a:r>
              <a:rPr lang="fa-IR" sz="2000" b="1" dirty="0">
                <a:solidFill>
                  <a:srgbClr val="0000FF"/>
                </a:solidFill>
                <a:latin typeface="Arial Black" pitchFamily="34" charset="0"/>
                <a:cs typeface="B Nazanin" pitchFamily="2" charset="-78"/>
              </a:rPr>
              <a:t>1- تاکید بر اطلاعات بالینی دارند و مبتنی بر پیشگیری، درمان ومدیریت بیماری دارند  </a:t>
            </a:r>
          </a:p>
          <a:p>
            <a:pPr marL="0" indent="0" algn="l">
              <a:buNone/>
            </a:pPr>
            <a:r>
              <a:rPr lang="en-US" sz="2400" dirty="0">
                <a:solidFill>
                  <a:srgbClr val="FF0000"/>
                </a:solidFill>
                <a:latin typeface="Arial Black" pitchFamily="34" charset="0"/>
                <a:cs typeface="B Nazanin" pitchFamily="2" charset="-78"/>
              </a:rPr>
              <a:t>point of care Databases</a:t>
            </a:r>
          </a:p>
          <a:p>
            <a:pPr algn="l">
              <a:buNone/>
            </a:pPr>
            <a:r>
              <a:rPr lang="en-US" sz="2400" dirty="0">
                <a:solidFill>
                  <a:srgbClr val="0000FF"/>
                </a:solidFill>
              </a:rPr>
              <a:t>Clinical Key</a:t>
            </a:r>
          </a:p>
          <a:p>
            <a:pPr algn="l">
              <a:buNone/>
            </a:pPr>
            <a:r>
              <a:rPr lang="en-US" sz="2400" dirty="0">
                <a:solidFill>
                  <a:srgbClr val="0000FF"/>
                </a:solidFill>
              </a:rPr>
              <a:t>Up to Date</a:t>
            </a:r>
          </a:p>
          <a:p>
            <a:pPr algn="l">
              <a:buNone/>
            </a:pPr>
            <a:r>
              <a:rPr lang="en-US" sz="2400" dirty="0">
                <a:solidFill>
                  <a:srgbClr val="0000FF"/>
                </a:solidFill>
                <a:cs typeface="B Nazanin" pitchFamily="2" charset="-78"/>
              </a:rPr>
              <a:t>Cochrane</a:t>
            </a:r>
          </a:p>
          <a:p>
            <a:pPr>
              <a:buNone/>
            </a:pPr>
            <a:r>
              <a:rPr lang="fa-IR" sz="2000" b="1" dirty="0">
                <a:solidFill>
                  <a:srgbClr val="0000FF"/>
                </a:solidFill>
                <a:cs typeface="B Nazanin" pitchFamily="2" charset="-78"/>
              </a:rPr>
              <a:t>2- گزارش‌های استنادی ارائه می‌دهند و شاخص‌های علم‌سنجی در آنها مطرح است</a:t>
            </a:r>
            <a:endParaRPr lang="en-US" sz="2000" b="1" dirty="0">
              <a:solidFill>
                <a:srgbClr val="0000FF"/>
              </a:solidFill>
              <a:cs typeface="B Nazanin" pitchFamily="2" charset="-78"/>
            </a:endParaRPr>
          </a:p>
          <a:p>
            <a:pPr marL="0" indent="0" algn="l" rtl="0">
              <a:buNone/>
            </a:pPr>
            <a:r>
              <a:rPr lang="en-US" sz="2400" dirty="0">
                <a:solidFill>
                  <a:srgbClr val="0000FF"/>
                </a:solidFill>
                <a:latin typeface="Arial Black" pitchFamily="34" charset="0"/>
              </a:rPr>
              <a:t> </a:t>
            </a:r>
            <a:r>
              <a:rPr lang="en-US" sz="2400" dirty="0">
                <a:solidFill>
                  <a:srgbClr val="FF0000"/>
                </a:solidFill>
                <a:latin typeface="Arial Black" pitchFamily="34" charset="0"/>
              </a:rPr>
              <a:t>point of research Databases</a:t>
            </a:r>
          </a:p>
          <a:p>
            <a:pPr algn="l">
              <a:buNone/>
            </a:pPr>
            <a:r>
              <a:rPr lang="en-US" sz="2400" dirty="0">
                <a:solidFill>
                  <a:srgbClr val="0000FF"/>
                </a:solidFill>
              </a:rPr>
              <a:t>ISI( Web of Science)</a:t>
            </a:r>
          </a:p>
          <a:p>
            <a:pPr algn="l">
              <a:buNone/>
            </a:pPr>
            <a:r>
              <a:rPr lang="en-US" sz="2400" dirty="0">
                <a:solidFill>
                  <a:srgbClr val="0000FF"/>
                </a:solidFill>
              </a:rPr>
              <a:t>Scopus</a:t>
            </a:r>
          </a:p>
          <a:p>
            <a:pPr algn="l">
              <a:buNone/>
            </a:pPr>
            <a:r>
              <a:rPr lang="en-US" sz="2400" dirty="0">
                <a:solidFill>
                  <a:srgbClr val="0000FF"/>
                </a:solidFill>
              </a:rPr>
              <a:t>Google Scholar</a:t>
            </a:r>
          </a:p>
          <a:p>
            <a:pPr>
              <a:buNone/>
            </a:pPr>
            <a:endParaRPr lang="en-US" sz="4000" dirty="0">
              <a:solidFill>
                <a:srgbClr val="0000FF"/>
              </a:solidFill>
            </a:endParaRPr>
          </a:p>
        </p:txBody>
      </p:sp>
      <p:sp>
        <p:nvSpPr>
          <p:cNvPr id="3" name="Title 2"/>
          <p:cNvSpPr>
            <a:spLocks noGrp="1"/>
          </p:cNvSpPr>
          <p:nvPr>
            <p:ph type="title"/>
          </p:nvPr>
        </p:nvSpPr>
        <p:spPr/>
        <p:txBody>
          <a:bodyPr/>
          <a:lstStyle/>
          <a:p>
            <a:r>
              <a:rPr lang="fa-IR" dirty="0">
                <a:solidFill>
                  <a:srgbClr val="002060"/>
                </a:solidFill>
                <a:cs typeface="B Titr" pitchFamily="2" charset="-78"/>
              </a:rPr>
              <a:t>پایگاه های اطلاعاتی پزشکی</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C00000"/>
                </a:solidFill>
                <a:cs typeface="B Titr" pitchFamily="2" charset="-78"/>
              </a:rPr>
              <a:t>گروه </a:t>
            </a:r>
            <a:r>
              <a:rPr lang="en-US" dirty="0">
                <a:solidFill>
                  <a:srgbClr val="C00000"/>
                </a:solidFill>
                <a:cs typeface="B Titr" pitchFamily="2" charset="-78"/>
              </a:rPr>
              <a:t>D</a:t>
            </a:r>
            <a:endParaRPr lang="fa-IR" dirty="0"/>
          </a:p>
        </p:txBody>
      </p:sp>
      <p:sp>
        <p:nvSpPr>
          <p:cNvPr id="3" name="Content Placeholder 2"/>
          <p:cNvSpPr>
            <a:spLocks noGrp="1"/>
          </p:cNvSpPr>
          <p:nvPr>
            <p:ph idx="1"/>
          </p:nvPr>
        </p:nvSpPr>
        <p:spPr/>
        <p:txBody>
          <a:bodyPr>
            <a:normAutofit/>
          </a:bodyPr>
          <a:lstStyle/>
          <a:p>
            <a:pPr algn="just"/>
            <a:br>
              <a:rPr lang="en-US" dirty="0">
                <a:solidFill>
                  <a:srgbClr val="000099"/>
                </a:solidFill>
                <a:cs typeface="B Titr" pitchFamily="2" charset="-78"/>
              </a:rPr>
            </a:br>
            <a:r>
              <a:rPr lang="fa-IR" dirty="0">
                <a:solidFill>
                  <a:srgbClr val="000099"/>
                </a:solidFill>
                <a:cs typeface="B Titr" pitchFamily="2" charset="-78"/>
              </a:rPr>
              <a:t>شواهد مثبتي از خطرات مرگبار روي انسان وجود دارد اما فوايد حاصله از مصرف دارو در زنان حامله ممكن است علي رغم وجود خطر پذيرفته شوند. براي مثال در صورتي كه دارو در وضعيت تهديد كننده زندگي يا براي بيماري خطيري كه داروهاي ايمن تر نمي تواند مصرف شود يا غير مؤثر است مورد نياز باشد.</a:t>
            </a:r>
            <a:br>
              <a:rPr lang="fa-IR" dirty="0">
                <a:solidFill>
                  <a:srgbClr val="000099"/>
                </a:solidFill>
                <a:cs typeface="B Titr" pitchFamily="2" charset="-78"/>
              </a:rPr>
            </a:br>
            <a:endParaRPr lang="fa-IR" dirty="0">
              <a:solidFill>
                <a:srgbClr val="000099"/>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C00000"/>
                </a:solidFill>
                <a:cs typeface="B Titr" pitchFamily="2" charset="-78"/>
              </a:rPr>
              <a:t>گروه </a:t>
            </a:r>
            <a:r>
              <a:rPr lang="en-US" dirty="0">
                <a:solidFill>
                  <a:srgbClr val="C00000"/>
                </a:solidFill>
                <a:cs typeface="B Titr" pitchFamily="2" charset="-78"/>
              </a:rPr>
              <a:t>X</a:t>
            </a:r>
            <a:endParaRPr lang="fa-IR" dirty="0"/>
          </a:p>
        </p:txBody>
      </p:sp>
      <p:sp>
        <p:nvSpPr>
          <p:cNvPr id="3" name="Content Placeholder 2"/>
          <p:cNvSpPr>
            <a:spLocks noGrp="1"/>
          </p:cNvSpPr>
          <p:nvPr>
            <p:ph idx="1"/>
          </p:nvPr>
        </p:nvSpPr>
        <p:spPr/>
        <p:txBody>
          <a:bodyPr/>
          <a:lstStyle/>
          <a:p>
            <a:pPr algn="just"/>
            <a:br>
              <a:rPr lang="en-US" dirty="0">
                <a:solidFill>
                  <a:srgbClr val="000099"/>
                </a:solidFill>
                <a:cs typeface="B Titr" pitchFamily="2" charset="-78"/>
              </a:rPr>
            </a:br>
            <a:r>
              <a:rPr lang="fa-IR" dirty="0">
                <a:solidFill>
                  <a:srgbClr val="000099"/>
                </a:solidFill>
                <a:cs typeface="B Titr" pitchFamily="2" charset="-78"/>
              </a:rPr>
              <a:t>مطالعات حيواني يا انساني نشانگر نابهنجاري هاي كشنده است، يا بر طبق تجربه انساني شواهدي از خطر كشنده وجود دارد يا هر دو، و خطر مصرف اين داروها در زنان حامله قطعی است. اين داروها در زناني كه حامله هستند يا ممكن است حامله شوند منع مصرف دارد.</a:t>
            </a:r>
          </a:p>
          <a:p>
            <a:pPr algn="just">
              <a:buNone/>
            </a:pPr>
            <a:endParaRPr lang="fa-IR" dirty="0">
              <a:solidFill>
                <a:srgbClr val="000099"/>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3350" y="5899150"/>
            <a:ext cx="903685" cy="958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4" name="Picture 3"/>
          <p:cNvPicPr>
            <a:picLocks noChangeAspect="1"/>
          </p:cNvPicPr>
          <p:nvPr/>
        </p:nvPicPr>
        <p:blipFill rotWithShape="1">
          <a:blip r:embed="rId2"/>
          <a:srcRect t="3635" r="379" b="10326"/>
          <a:stretch/>
        </p:blipFill>
        <p:spPr>
          <a:xfrm>
            <a:off x="133350" y="100013"/>
            <a:ext cx="8790385" cy="627856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rcRect t="14767" r="78262" b="27684"/>
          <a:stretch>
            <a:fillRect/>
          </a:stretch>
        </p:blipFill>
        <p:spPr bwMode="auto">
          <a:xfrm>
            <a:off x="133351" y="1081088"/>
            <a:ext cx="1965722" cy="442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Windows Hand copy.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6807" y="4879976"/>
            <a:ext cx="394097"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rcRect t="16470" r="77904" b="28491"/>
          <a:stretch>
            <a:fillRect/>
          </a:stretch>
        </p:blipFill>
        <p:spPr bwMode="auto">
          <a:xfrm>
            <a:off x="158354" y="1177926"/>
            <a:ext cx="1940719" cy="442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eft Arrow 12"/>
          <p:cNvSpPr/>
          <p:nvPr/>
        </p:nvSpPr>
        <p:spPr>
          <a:xfrm>
            <a:off x="1488281" y="3673475"/>
            <a:ext cx="733425" cy="2270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
        <p:nvSpPr>
          <p:cNvPr id="14" name="Left Arrow 13"/>
          <p:cNvSpPr/>
          <p:nvPr/>
        </p:nvSpPr>
        <p:spPr>
          <a:xfrm>
            <a:off x="1488281" y="3970339"/>
            <a:ext cx="733425" cy="2555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11" name="Picture 10" descr="Windows Hand copy.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9960" y="2897189"/>
            <a:ext cx="38695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6"/>
          <a:srcRect t="3750" b="4300"/>
          <a:stretch/>
        </p:blipFill>
        <p:spPr>
          <a:xfrm>
            <a:off x="133350" y="100013"/>
            <a:ext cx="8857060" cy="627856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3" name="Left Arrow 2"/>
          <p:cNvSpPr/>
          <p:nvPr/>
        </p:nvSpPr>
        <p:spPr>
          <a:xfrm>
            <a:off x="7761685" y="1177926"/>
            <a:ext cx="733425" cy="48577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rcRect l="54085" t="25273" r="14008" b="22328"/>
          <a:stretch>
            <a:fillRect/>
          </a:stretch>
        </p:blipFill>
        <p:spPr bwMode="auto">
          <a:xfrm>
            <a:off x="4495800" y="1663701"/>
            <a:ext cx="3349229"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35325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FF0000"/>
                </a:solidFill>
                <a:cs typeface="B Titr" panose="00000700000000000000" pitchFamily="2" charset="-78"/>
              </a:rPr>
              <a:t>سطوح شواهد</a:t>
            </a:r>
            <a:endParaRPr lang="en-US" dirty="0">
              <a:solidFill>
                <a:srgbClr val="FF0000"/>
              </a:solidFill>
              <a:cs typeface="B Titr" panose="00000700000000000000" pitchFamily="2" charset="-78"/>
            </a:endParaRP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rotWithShape="1">
          <a:blip r:embed="rId2"/>
          <a:srcRect l="48425" t="15137" r="18500" b="27688"/>
          <a:stretch/>
        </p:blipFill>
        <p:spPr>
          <a:xfrm>
            <a:off x="1979712" y="1412777"/>
            <a:ext cx="6840760" cy="5445224"/>
          </a:xfrm>
          <a:prstGeom prst="rect">
            <a:avLst/>
          </a:prstGeom>
        </p:spPr>
      </p:pic>
      <p:sp>
        <p:nvSpPr>
          <p:cNvPr id="5" name="Down Arrow 4"/>
          <p:cNvSpPr/>
          <p:nvPr/>
        </p:nvSpPr>
        <p:spPr>
          <a:xfrm>
            <a:off x="539552" y="1577744"/>
            <a:ext cx="1224136" cy="5163623"/>
          </a:xfrm>
          <a:prstGeom prst="downArrow">
            <a:avLst/>
          </a:prstGeom>
        </p:spPr>
        <p:style>
          <a:lnRef idx="1">
            <a:schemeClr val="accent3"/>
          </a:lnRef>
          <a:fillRef idx="3">
            <a:schemeClr val="accent3"/>
          </a:fillRef>
          <a:effectRef idx="2">
            <a:schemeClr val="accent3"/>
          </a:effectRef>
          <a:fontRef idx="minor">
            <a:schemeClr val="lt1"/>
          </a:fontRef>
        </p:style>
        <p:txBody>
          <a:bodyPr rtlCol="1" anchor="ctr"/>
          <a:lstStyle/>
          <a:p>
            <a:pPr algn="ctr"/>
            <a:endParaRPr lang="fa-I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3755654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C00000"/>
                </a:solidFill>
                <a:cs typeface="B Titr" panose="00000700000000000000" pitchFamily="2" charset="-78"/>
              </a:rPr>
              <a:t>سطوح شواهد</a:t>
            </a:r>
            <a:endParaRPr lang="en-US" dirty="0">
              <a:solidFill>
                <a:srgbClr val="C00000"/>
              </a:solidFill>
              <a:cs typeface="B Titr" panose="00000700000000000000" pitchFamily="2" charset="-78"/>
            </a:endParaRP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l="16925" t="13743" r="15350" b="10952"/>
          <a:stretch/>
        </p:blipFill>
        <p:spPr>
          <a:xfrm>
            <a:off x="539552" y="1600200"/>
            <a:ext cx="8147248" cy="4608513"/>
          </a:xfrm>
          <a:prstGeom prst="rect">
            <a:avLst/>
          </a:prstGeom>
        </p:spPr>
      </p:pic>
    </p:spTree>
    <p:extLst>
      <p:ext uri="{BB962C8B-B14F-4D97-AF65-F5344CB8AC3E}">
        <p14:creationId xmlns:p14="http://schemas.microsoft.com/office/powerpoint/2010/main" val="3951543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srcRect l="23133" t="54946" r="2666" b="24099"/>
          <a:stretch/>
        </p:blipFill>
        <p:spPr>
          <a:xfrm>
            <a:off x="1288257" y="2862263"/>
            <a:ext cx="5651897" cy="118586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14" name="Rectangle 13"/>
          <p:cNvSpPr/>
          <p:nvPr/>
        </p:nvSpPr>
        <p:spPr>
          <a:xfrm>
            <a:off x="1143000" y="6018214"/>
            <a:ext cx="654844" cy="839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ound Diagonal Corner Rectangle 8"/>
          <p:cNvSpPr/>
          <p:nvPr/>
        </p:nvSpPr>
        <p:spPr>
          <a:xfrm>
            <a:off x="5245894" y="3455989"/>
            <a:ext cx="661988" cy="325437"/>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2" name="Picture 11" descr="GRADE logo.gif">
            <a:hlinkClick r:id="rId3" action="ppaction://hlinkfile"/>
          </p:cNvPr>
          <p:cNvPicPr>
            <a:picLocks noChangeAspect="1"/>
          </p:cNvPicPr>
          <p:nvPr/>
        </p:nvPicPr>
        <p:blipFill>
          <a:blip r:embed="rId4">
            <a:extLst>
              <a:ext uri="{28A0092B-C50C-407E-A947-70E740481C1C}">
                <a14:useLocalDpi xmlns:a14="http://schemas.microsoft.com/office/drawing/2010/main" val="0"/>
              </a:ext>
            </a:extLst>
          </a:blip>
          <a:srcRect t="23636" b="18909"/>
          <a:stretch>
            <a:fillRect/>
          </a:stretch>
        </p:blipFill>
        <p:spPr bwMode="auto">
          <a:xfrm>
            <a:off x="7020272" y="1340768"/>
            <a:ext cx="200025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p:cNvPicPr>
            <a:picLocks noChangeAspect="1" noChangeArrowheads="1"/>
          </p:cNvPicPr>
          <p:nvPr/>
        </p:nvPicPr>
        <p:blipFill>
          <a:blip r:embed="rId5"/>
          <a:srcRect l="1452" t="20850" r="1452" b="2805"/>
          <a:stretch>
            <a:fillRect/>
          </a:stretch>
        </p:blipFill>
        <p:spPr bwMode="auto">
          <a:xfrm>
            <a:off x="1143000" y="2027239"/>
            <a:ext cx="5788819" cy="4664075"/>
          </a:xfrm>
          <a:prstGeom prst="rect">
            <a:avLst/>
          </a:prstGeom>
          <a:ln>
            <a:noFill/>
          </a:ln>
          <a:effectLst>
            <a:outerShdw blurRad="292100" dist="139700" dir="2700000" algn="tl" rotWithShape="0">
              <a:srgbClr val="333333">
                <a:alpha val="65000"/>
              </a:srgbClr>
            </a:outerShdw>
          </a:effectLst>
        </p:spPr>
      </p:pic>
      <p:sp>
        <p:nvSpPr>
          <p:cNvPr id="23559" name="Title 2"/>
          <p:cNvSpPr>
            <a:spLocks noGrp="1"/>
          </p:cNvSpPr>
          <p:nvPr>
            <p:ph type="title"/>
          </p:nvPr>
        </p:nvSpPr>
        <p:spPr>
          <a:xfrm>
            <a:off x="1445419" y="131763"/>
            <a:ext cx="5845969" cy="1895476"/>
          </a:xfrm>
        </p:spPr>
        <p:txBody>
          <a:bodyPr>
            <a:normAutofit/>
          </a:bodyPr>
          <a:lstStyle/>
          <a:p>
            <a:r>
              <a:rPr lang="en-US" dirty="0">
                <a:solidFill>
                  <a:srgbClr val="FF0000"/>
                </a:solidFill>
                <a:cs typeface="B Titr" pitchFamily="2" charset="-78"/>
              </a:rPr>
              <a:t>Evidence-based</a:t>
            </a:r>
            <a:br>
              <a:rPr lang="en-US" dirty="0">
                <a:cs typeface="B Titr" pitchFamily="2" charset="-78"/>
              </a:rPr>
            </a:br>
            <a:r>
              <a:rPr lang="fa-IR" dirty="0">
                <a:solidFill>
                  <a:srgbClr val="A50021"/>
                </a:solidFill>
                <a:cs typeface="B Titr" pitchFamily="2" charset="-78"/>
              </a:rPr>
              <a:t>(مبتنی بر شواهد)</a:t>
            </a:r>
            <a:endParaRPr lang="en-US" dirty="0">
              <a:solidFill>
                <a:srgbClr val="A50021"/>
              </a:solidFill>
              <a:cs typeface="B Titr" pitchFamily="2" charset="-78"/>
            </a:endParaRPr>
          </a:p>
        </p:txBody>
      </p:sp>
      <p:sp>
        <p:nvSpPr>
          <p:cNvPr id="2" name="Rectangle 1"/>
          <p:cNvSpPr/>
          <p:nvPr/>
        </p:nvSpPr>
        <p:spPr>
          <a:xfrm>
            <a:off x="129778" y="5776913"/>
            <a:ext cx="813197"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Tree>
    <p:extLst>
      <p:ext uri="{BB962C8B-B14F-4D97-AF65-F5344CB8AC3E}">
        <p14:creationId xmlns:p14="http://schemas.microsoft.com/office/powerpoint/2010/main" val="313625756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 calcmode="lin" valueType="num">
                                      <p:cBhvr>
                                        <p:cTn id="12" dur="500" fill="hold"/>
                                        <p:tgtEl>
                                          <p:spTgt spid="4099"/>
                                        </p:tgtEl>
                                        <p:attrNameLst>
                                          <p:attrName>ppt_w</p:attrName>
                                        </p:attrNameLst>
                                      </p:cBhvr>
                                      <p:tavLst>
                                        <p:tav tm="0">
                                          <p:val>
                                            <p:fltVal val="0"/>
                                          </p:val>
                                        </p:tav>
                                        <p:tav tm="100000">
                                          <p:val>
                                            <p:strVal val="#ppt_w"/>
                                          </p:val>
                                        </p:tav>
                                      </p:tavLst>
                                    </p:anim>
                                    <p:anim calcmode="lin" valueType="num">
                                      <p:cBhvr>
                                        <p:cTn id="13" dur="500" fill="hold"/>
                                        <p:tgtEl>
                                          <p:spTgt spid="4099"/>
                                        </p:tgtEl>
                                        <p:attrNameLst>
                                          <p:attrName>ppt_h</p:attrName>
                                        </p:attrNameLst>
                                      </p:cBhvr>
                                      <p:tavLst>
                                        <p:tav tm="0">
                                          <p:val>
                                            <p:fltVal val="0"/>
                                          </p:val>
                                        </p:tav>
                                        <p:tav tm="100000">
                                          <p:val>
                                            <p:strVal val="#ppt_h"/>
                                          </p:val>
                                        </p:tav>
                                      </p:tavLst>
                                    </p:anim>
                                    <p:animEffect transition="in" filter="fade">
                                      <p:cBhvr>
                                        <p:cTn id="14" dur="500"/>
                                        <p:tgtEl>
                                          <p:spTgt spid="409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xit" presetSubtype="0" fill="hold" nodeType="clickEffect">
                                  <p:stCondLst>
                                    <p:cond delay="0"/>
                                  </p:stCondLst>
                                  <p:childTnLst>
                                    <p:anim calcmode="lin" valueType="num">
                                      <p:cBhvr>
                                        <p:cTn id="18" dur="500"/>
                                        <p:tgtEl>
                                          <p:spTgt spid="4099"/>
                                        </p:tgtEl>
                                        <p:attrNameLst>
                                          <p:attrName>ppt_w</p:attrName>
                                        </p:attrNameLst>
                                      </p:cBhvr>
                                      <p:tavLst>
                                        <p:tav tm="0">
                                          <p:val>
                                            <p:strVal val="ppt_w"/>
                                          </p:val>
                                        </p:tav>
                                        <p:tav tm="100000">
                                          <p:val>
                                            <p:fltVal val="0"/>
                                          </p:val>
                                        </p:tav>
                                      </p:tavLst>
                                    </p:anim>
                                    <p:anim calcmode="lin" valueType="num">
                                      <p:cBhvr>
                                        <p:cTn id="19" dur="500"/>
                                        <p:tgtEl>
                                          <p:spTgt spid="4099"/>
                                        </p:tgtEl>
                                        <p:attrNameLst>
                                          <p:attrName>ppt_h</p:attrName>
                                        </p:attrNameLst>
                                      </p:cBhvr>
                                      <p:tavLst>
                                        <p:tav tm="0">
                                          <p:val>
                                            <p:strVal val="ppt_h"/>
                                          </p:val>
                                        </p:tav>
                                        <p:tav tm="100000">
                                          <p:val>
                                            <p:fltVal val="0"/>
                                          </p:val>
                                        </p:tav>
                                      </p:tavLst>
                                    </p:anim>
                                    <p:animEffect transition="out" filter="fade">
                                      <p:cBhvr>
                                        <p:cTn id="20" dur="500"/>
                                        <p:tgtEl>
                                          <p:spTgt spid="4099"/>
                                        </p:tgtEl>
                                      </p:cBhvr>
                                    </p:animEffect>
                                    <p:set>
                                      <p:cBhvr>
                                        <p:cTn id="21" dur="1" fill="hold">
                                          <p:stCondLst>
                                            <p:cond delay="499"/>
                                          </p:stCondLst>
                                        </p:cTn>
                                        <p:tgtEl>
                                          <p:spTgt spid="4099"/>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2000"/>
                                        <p:tgtEl>
                                          <p:spTgt spid="9"/>
                                        </p:tgtEl>
                                      </p:cBhvr>
                                    </p:animEffect>
                                    <p:set>
                                      <p:cBhvr>
                                        <p:cTn id="24" dur="1" fill="hold">
                                          <p:stCondLst>
                                            <p:cond delay="1999"/>
                                          </p:stCondLst>
                                        </p:cTn>
                                        <p:tgtEl>
                                          <p:spTgt spid="9"/>
                                        </p:tgtEl>
                                        <p:attrNameLst>
                                          <p:attrName>style.visibility</p:attrName>
                                        </p:attrNameLst>
                                      </p:cBhvr>
                                      <p:to>
                                        <p:strVal val="hidden"/>
                                      </p:to>
                                    </p:set>
                                  </p:childTnLst>
                                </p:cTn>
                              </p:par>
                              <p:par>
                                <p:cTn id="25" presetID="53" presetClass="exit" presetSubtype="0" fill="hold" nodeType="withEffect">
                                  <p:stCondLst>
                                    <p:cond delay="0"/>
                                  </p:stCondLst>
                                  <p:childTnLst>
                                    <p:anim calcmode="lin" valueType="num">
                                      <p:cBhvr>
                                        <p:cTn id="26" dur="500"/>
                                        <p:tgtEl>
                                          <p:spTgt spid="12"/>
                                        </p:tgtEl>
                                        <p:attrNameLst>
                                          <p:attrName>ppt_w</p:attrName>
                                        </p:attrNameLst>
                                      </p:cBhvr>
                                      <p:tavLst>
                                        <p:tav tm="0">
                                          <p:val>
                                            <p:strVal val="ppt_w"/>
                                          </p:val>
                                        </p:tav>
                                        <p:tav tm="100000">
                                          <p:val>
                                            <p:fltVal val="0"/>
                                          </p:val>
                                        </p:tav>
                                      </p:tavLst>
                                    </p:anim>
                                    <p:anim calcmode="lin" valueType="num">
                                      <p:cBhvr>
                                        <p:cTn id="27" dur="500"/>
                                        <p:tgtEl>
                                          <p:spTgt spid="12"/>
                                        </p:tgtEl>
                                        <p:attrNameLst>
                                          <p:attrName>ppt_h</p:attrName>
                                        </p:attrNameLst>
                                      </p:cBhvr>
                                      <p:tavLst>
                                        <p:tav tm="0">
                                          <p:val>
                                            <p:strVal val="ppt_h"/>
                                          </p:val>
                                        </p:tav>
                                        <p:tav tm="100000">
                                          <p:val>
                                            <p:fltVal val="0"/>
                                          </p:val>
                                        </p:tav>
                                      </p:tavLst>
                                    </p:anim>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Doc on UTD.jpg"/>
          <p:cNvPicPr>
            <a:picLocks noChangeAspect="1"/>
          </p:cNvPicPr>
          <p:nvPr/>
        </p:nvPicPr>
        <p:blipFill>
          <a:blip r:embed="rId3">
            <a:extLst>
              <a:ext uri="{28A0092B-C50C-407E-A947-70E740481C1C}">
                <a14:useLocalDpi xmlns:a14="http://schemas.microsoft.com/office/drawing/2010/main" val="0"/>
              </a:ext>
            </a:extLst>
          </a:blip>
          <a:srcRect l="3728" r="17950"/>
          <a:stretch>
            <a:fillRect/>
          </a:stretch>
        </p:blipFill>
        <p:spPr bwMode="auto">
          <a:xfrm>
            <a:off x="1103710" y="927100"/>
            <a:ext cx="6822281" cy="589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10"/>
          <p:cNvSpPr>
            <a:spLocks noGrp="1"/>
          </p:cNvSpPr>
          <p:nvPr>
            <p:ph type="title"/>
          </p:nvPr>
        </p:nvSpPr>
        <p:spPr>
          <a:xfrm>
            <a:off x="200025" y="332656"/>
            <a:ext cx="7886700" cy="845269"/>
          </a:xfrm>
        </p:spPr>
        <p:txBody>
          <a:bodyPr/>
          <a:lstStyle/>
          <a:p>
            <a:pPr algn="r" rtl="1"/>
            <a:r>
              <a:rPr lang="fa-IR" dirty="0">
                <a:solidFill>
                  <a:srgbClr val="FF0000"/>
                </a:solidFill>
                <a:cs typeface="B Titr" pitchFamily="2" charset="-78"/>
              </a:rPr>
              <a:t>هیأت تحریریه در </a:t>
            </a:r>
            <a:r>
              <a:rPr lang="en-US" dirty="0" err="1">
                <a:solidFill>
                  <a:srgbClr val="FF0000"/>
                </a:solidFill>
                <a:cs typeface="B Titr" pitchFamily="2" charset="-78"/>
              </a:rPr>
              <a:t>UptoDate</a:t>
            </a:r>
            <a:endParaRPr lang="en-US" dirty="0">
              <a:solidFill>
                <a:srgbClr val="FF0000"/>
              </a:solidFill>
              <a:cs typeface="B Titr" pitchFamily="2" charset="-78"/>
            </a:endParaRPr>
          </a:p>
        </p:txBody>
      </p:sp>
      <p:sp>
        <p:nvSpPr>
          <p:cNvPr id="6" name="Rounded Rectangle 5"/>
          <p:cNvSpPr/>
          <p:nvPr/>
        </p:nvSpPr>
        <p:spPr>
          <a:xfrm>
            <a:off x="4572000" y="1804988"/>
            <a:ext cx="3199210" cy="1181100"/>
          </a:xfrm>
          <a:prstGeom prst="roundRect">
            <a:avLst/>
          </a:prstGeom>
          <a:ln/>
        </p:spPr>
        <p:style>
          <a:lnRef idx="0">
            <a:schemeClr val="accent4"/>
          </a:lnRef>
          <a:fillRef idx="3">
            <a:schemeClr val="accent4"/>
          </a:fillRef>
          <a:effectRef idx="3">
            <a:schemeClr val="accent4"/>
          </a:effectRef>
          <a:fontRef idx="minor">
            <a:schemeClr val="lt1"/>
          </a:fontRef>
        </p:style>
        <p:txBody>
          <a:bodyPr anchor="ctr"/>
          <a:lstStyle/>
          <a:p>
            <a:pPr algn="r" rtl="1" eaLnBrk="1" fontAlgn="auto" hangingPunct="1">
              <a:spcBef>
                <a:spcPts val="0"/>
              </a:spcBef>
              <a:spcAft>
                <a:spcPts val="0"/>
              </a:spcAft>
              <a:defRPr/>
            </a:pPr>
            <a:r>
              <a:rPr lang="fa-IR" b="1" dirty="0">
                <a:cs typeface="B Nazanin" panose="00000400000000000000" pitchFamily="2" charset="-78"/>
              </a:rPr>
              <a:t>نویسندگان:</a:t>
            </a:r>
            <a:endParaRPr lang="en-US"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فعال در زمینه بالینی</a:t>
            </a:r>
            <a:endParaRPr lang="en-US" sz="1600"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پزشکان شناخته شده در تخصصهای اصلی</a:t>
            </a:r>
            <a:endParaRPr lang="en-US" sz="1600"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دارای وابستگی آکادمیک</a:t>
            </a:r>
            <a:endParaRPr lang="en-US" b="1" dirty="0">
              <a:cs typeface="B Nazanin" panose="00000400000000000000" pitchFamily="2" charset="-78"/>
            </a:endParaRPr>
          </a:p>
        </p:txBody>
      </p:sp>
      <p:sp>
        <p:nvSpPr>
          <p:cNvPr id="11" name="Rounded Rectangle 10"/>
          <p:cNvSpPr/>
          <p:nvPr/>
        </p:nvSpPr>
        <p:spPr>
          <a:xfrm>
            <a:off x="4331494" y="3162300"/>
            <a:ext cx="3669506" cy="1270000"/>
          </a:xfrm>
          <a:prstGeom prst="roundRect">
            <a:avLst/>
          </a:prstGeom>
          <a:ln/>
        </p:spPr>
        <p:style>
          <a:lnRef idx="0">
            <a:schemeClr val="accent4"/>
          </a:lnRef>
          <a:fillRef idx="3">
            <a:schemeClr val="accent4"/>
          </a:fillRef>
          <a:effectRef idx="3">
            <a:schemeClr val="accent4"/>
          </a:effectRef>
          <a:fontRef idx="minor">
            <a:schemeClr val="lt1"/>
          </a:fontRef>
        </p:style>
        <p:txBody>
          <a:bodyPr anchor="ctr"/>
          <a:lstStyle/>
          <a:p>
            <a:pPr algn="r" rtl="1" eaLnBrk="1" fontAlgn="auto" hangingPunct="1">
              <a:spcBef>
                <a:spcPts val="0"/>
              </a:spcBef>
              <a:spcAft>
                <a:spcPts val="0"/>
              </a:spcAft>
              <a:defRPr/>
            </a:pPr>
            <a:r>
              <a:rPr lang="fa-IR" b="1" dirty="0">
                <a:cs typeface="B Nazanin" panose="00000400000000000000" pitchFamily="2" charset="-78"/>
              </a:rPr>
              <a:t>ویراستاران و جانشینانشان:</a:t>
            </a:r>
            <a:endParaRPr lang="en-US"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فعال در زمینه بالینی</a:t>
            </a:r>
            <a:endParaRPr lang="en-US" sz="1600"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متخصصان و آموزش دیده ها در زمینه پزشکی مبتنی بر شواهد</a:t>
            </a:r>
            <a:endParaRPr lang="en-US" sz="1600"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بیشتر از 50 ویراستار داخلی</a:t>
            </a:r>
            <a:endParaRPr lang="en-US" b="1" dirty="0">
              <a:cs typeface="B Nazanin" panose="00000400000000000000" pitchFamily="2" charset="-78"/>
            </a:endParaRPr>
          </a:p>
        </p:txBody>
      </p:sp>
      <p:sp>
        <p:nvSpPr>
          <p:cNvPr id="12" name="Rounded Rectangle 11"/>
          <p:cNvSpPr/>
          <p:nvPr/>
        </p:nvSpPr>
        <p:spPr>
          <a:xfrm>
            <a:off x="4477941" y="4651375"/>
            <a:ext cx="3199209" cy="1181100"/>
          </a:xfrm>
          <a:prstGeom prst="roundRect">
            <a:avLst/>
          </a:prstGeom>
          <a:ln/>
        </p:spPr>
        <p:style>
          <a:lnRef idx="0">
            <a:schemeClr val="accent4"/>
          </a:lnRef>
          <a:fillRef idx="3">
            <a:schemeClr val="accent4"/>
          </a:fillRef>
          <a:effectRef idx="3">
            <a:schemeClr val="accent4"/>
          </a:effectRef>
          <a:fontRef idx="minor">
            <a:schemeClr val="lt1"/>
          </a:fontRef>
        </p:style>
        <p:txBody>
          <a:bodyPr anchor="ctr"/>
          <a:lstStyle/>
          <a:p>
            <a:pPr algn="r" rtl="1" eaLnBrk="1" fontAlgn="auto" hangingPunct="1">
              <a:spcBef>
                <a:spcPts val="0"/>
              </a:spcBef>
              <a:spcAft>
                <a:spcPts val="0"/>
              </a:spcAft>
              <a:defRPr/>
            </a:pPr>
            <a:r>
              <a:rPr lang="fa-IR" b="1" dirty="0">
                <a:cs typeface="B Nazanin" panose="00000400000000000000" pitchFamily="2" charset="-78"/>
              </a:rPr>
              <a:t>همترازخوانان</a:t>
            </a:r>
            <a:endParaRPr lang="en-US"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فعال در زمینه بالینی</a:t>
            </a:r>
            <a:endParaRPr lang="en-US" sz="1600"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متخصصین</a:t>
            </a:r>
            <a:endParaRPr lang="en-US" sz="1600" b="1" dirty="0">
              <a:cs typeface="B Nazanin" panose="00000400000000000000" pitchFamily="2" charset="-78"/>
            </a:endParaRPr>
          </a:p>
          <a:p>
            <a:pPr algn="r" rtl="1" eaLnBrk="1" fontAlgn="auto" hangingPunct="1">
              <a:spcBef>
                <a:spcPts val="0"/>
              </a:spcBef>
              <a:spcAft>
                <a:spcPts val="0"/>
              </a:spcAft>
              <a:defRPr/>
            </a:pPr>
            <a:r>
              <a:rPr lang="en-US" sz="1600" b="1" dirty="0">
                <a:cs typeface="B Nazanin" panose="00000400000000000000" pitchFamily="2" charset="-78"/>
              </a:rPr>
              <a:t> - </a:t>
            </a:r>
            <a:r>
              <a:rPr lang="fa-IR" sz="1600" b="1" dirty="0">
                <a:cs typeface="B Nazanin" panose="00000400000000000000" pitchFamily="2" charset="-78"/>
              </a:rPr>
              <a:t>ناشناس برای نویسندگان</a:t>
            </a:r>
            <a:endParaRPr lang="en-US" b="1" dirty="0">
              <a:cs typeface="B Nazanin" panose="00000400000000000000" pitchFamily="2" charset="-78"/>
            </a:endParaRPr>
          </a:p>
        </p:txBody>
      </p:sp>
      <p:cxnSp>
        <p:nvCxnSpPr>
          <p:cNvPr id="13" name="Straight Arrow Connector 12"/>
          <p:cNvCxnSpPr/>
          <p:nvPr/>
        </p:nvCxnSpPr>
        <p:spPr>
          <a:xfrm flipV="1">
            <a:off x="2574131" y="2484439"/>
            <a:ext cx="1958579" cy="212883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11" idx="1"/>
          </p:cNvCxnSpPr>
          <p:nvPr/>
        </p:nvCxnSpPr>
        <p:spPr>
          <a:xfrm flipV="1">
            <a:off x="2782491" y="3797301"/>
            <a:ext cx="1549003" cy="7921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00025" y="5943600"/>
            <a:ext cx="685800" cy="914400"/>
          </a:xfrm>
          <a:prstGeom prst="rect">
            <a:avLst/>
          </a:prstGeom>
          <a:ln>
            <a:solidFill>
              <a:schemeClr val="bg1"/>
            </a:solidFill>
          </a:ln>
        </p:spPr>
        <p:style>
          <a:lnRef idx="2">
            <a:schemeClr val="accent4"/>
          </a:lnRef>
          <a:fillRef idx="1">
            <a:schemeClr val="lt1"/>
          </a:fillRef>
          <a:effectRef idx="0">
            <a:schemeClr val="accent4"/>
          </a:effectRef>
          <a:fontRef idx="minor">
            <a:schemeClr val="dk1"/>
          </a:fontRef>
        </p:style>
        <p:txBody>
          <a:bodyPr rtlCol="1" anchor="ctr"/>
          <a:lstStyle/>
          <a:p>
            <a:pPr algn="ctr" eaLnBrk="1" fontAlgn="auto" hangingPunct="1">
              <a:spcBef>
                <a:spcPts val="0"/>
              </a:spcBef>
              <a:spcAft>
                <a:spcPts val="0"/>
              </a:spcAft>
              <a:defRPr/>
            </a:pPr>
            <a:endParaRPr lang="fa-IR"/>
          </a:p>
        </p:txBody>
      </p:sp>
    </p:spTree>
    <p:extLst>
      <p:ext uri="{BB962C8B-B14F-4D97-AF65-F5344CB8AC3E}">
        <p14:creationId xmlns:p14="http://schemas.microsoft.com/office/powerpoint/2010/main" val="405968996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22" presetClass="entr" presetSubtype="8"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par>
                                <p:cTn id="21" presetID="22" presetClass="entr" presetSubtype="8"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441" y="5943600"/>
            <a:ext cx="823913"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4" name="Picture 3"/>
          <p:cNvPicPr>
            <a:picLocks noChangeAspect="1"/>
          </p:cNvPicPr>
          <p:nvPr/>
        </p:nvPicPr>
        <p:blipFill rotWithShape="1">
          <a:blip r:embed="rId2"/>
          <a:srcRect t="3326" r="851" b="4194"/>
          <a:stretch/>
        </p:blipFill>
        <p:spPr>
          <a:xfrm>
            <a:off x="138112" y="679451"/>
            <a:ext cx="8224838" cy="5821363"/>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31748" name="Title 2"/>
          <p:cNvSpPr>
            <a:spLocks noGrp="1"/>
          </p:cNvSpPr>
          <p:nvPr>
            <p:ph type="title"/>
          </p:nvPr>
        </p:nvSpPr>
        <p:spPr>
          <a:xfrm>
            <a:off x="5940151" y="0"/>
            <a:ext cx="2576389" cy="914400"/>
          </a:xfrm>
        </p:spPr>
        <p:txBody>
          <a:bodyPr>
            <a:normAutofit fontScale="90000"/>
          </a:bodyPr>
          <a:lstStyle/>
          <a:p>
            <a:pPr algn="r" rtl="1"/>
            <a:r>
              <a:rPr lang="fa-IR" sz="4000" b="1" dirty="0">
                <a:solidFill>
                  <a:srgbClr val="FF0000"/>
                </a:solidFill>
                <a:cs typeface="B Nazanin" pitchFamily="2" charset="-78"/>
              </a:rPr>
              <a:t>هیات تحریریه</a:t>
            </a:r>
            <a:endParaRPr lang="en-US" sz="4000" b="1" dirty="0">
              <a:solidFill>
                <a:srgbClr val="FF0000"/>
              </a:solidFill>
              <a:cs typeface="B Nazanin" pitchFamily="2" charset="-78"/>
            </a:endParaRPr>
          </a:p>
        </p:txBody>
      </p:sp>
      <p:sp>
        <p:nvSpPr>
          <p:cNvPr id="5" name="Round Diagonal Corner Rectangle 4"/>
          <p:cNvSpPr/>
          <p:nvPr/>
        </p:nvSpPr>
        <p:spPr>
          <a:xfrm>
            <a:off x="2082404" y="2349500"/>
            <a:ext cx="1589484" cy="520700"/>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5" descr="Windows Hand copy.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59253" y="2470150"/>
            <a:ext cx="2143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ounded Rectangle 11"/>
          <p:cNvSpPr/>
          <p:nvPr/>
        </p:nvSpPr>
        <p:spPr>
          <a:xfrm>
            <a:off x="1396094" y="4941126"/>
            <a:ext cx="2410691" cy="1122219"/>
          </a:xfrm>
          <a:prstGeom prst="roundRect">
            <a:avLst/>
          </a:prstGeom>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r>
              <a:rPr lang="fa-IR" b="1" dirty="0">
                <a:solidFill>
                  <a:srgbClr val="FF0000"/>
                </a:solidFill>
                <a:cs typeface="B Nazanin" panose="00000400000000000000" pitchFamily="2" charset="-78"/>
              </a:rPr>
              <a:t>مولفین این اطلاعات و پیشینه کاری و واطلاعاتی مربوط به آنها</a:t>
            </a:r>
            <a:endParaRPr lang="en-US" b="1" dirty="0">
              <a:solidFill>
                <a:srgbClr val="FF0000"/>
              </a:solidFill>
              <a:cs typeface="B Nazanin" panose="00000400000000000000" pitchFamily="2" charset="-78"/>
            </a:endParaRPr>
          </a:p>
        </p:txBody>
      </p:sp>
      <p:pic>
        <p:nvPicPr>
          <p:cNvPr id="14" name="Picture 13"/>
          <p:cNvPicPr>
            <a:picLocks noChangeAspect="1"/>
          </p:cNvPicPr>
          <p:nvPr/>
        </p:nvPicPr>
        <p:blipFill rotWithShape="1">
          <a:blip r:embed="rId4"/>
          <a:srcRect t="23759" r="70122" b="18631"/>
          <a:stretch/>
        </p:blipFill>
        <p:spPr>
          <a:xfrm>
            <a:off x="4282903" y="2044015"/>
            <a:ext cx="2570212" cy="4457147"/>
          </a:xfrm>
          <a:prstGeom prst="roundRect">
            <a:avLst>
              <a:gd name="adj" fmla="val 8594"/>
            </a:avLst>
          </a:prstGeom>
          <a:solidFill>
            <a:srgbClr val="FFFFFF">
              <a:shade val="85000"/>
            </a:srgbClr>
          </a:solidFill>
          <a:ln w="9525">
            <a:solidFill>
              <a:schemeClr val="tx1"/>
            </a:solidFill>
          </a:ln>
          <a:effectLst>
            <a:reflection blurRad="12700" stA="38000" endPos="28000" dist="5000" dir="5400000" sy="-100000" algn="bl" rotWithShape="0"/>
          </a:effectLst>
        </p:spPr>
      </p:pic>
      <p:sp>
        <p:nvSpPr>
          <p:cNvPr id="8" name="Round Diagonal Corner Rectangle 7"/>
          <p:cNvSpPr/>
          <p:nvPr/>
        </p:nvSpPr>
        <p:spPr>
          <a:xfrm>
            <a:off x="4261247" y="2514600"/>
            <a:ext cx="2146697" cy="838200"/>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ound Diagonal Corner Rectangle 8"/>
          <p:cNvSpPr/>
          <p:nvPr/>
        </p:nvSpPr>
        <p:spPr>
          <a:xfrm>
            <a:off x="4282678" y="3327400"/>
            <a:ext cx="2147888" cy="914400"/>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Round Diagonal Corner Rectangle 9"/>
          <p:cNvSpPr/>
          <p:nvPr/>
        </p:nvSpPr>
        <p:spPr>
          <a:xfrm>
            <a:off x="4282678" y="4241800"/>
            <a:ext cx="2147888" cy="838200"/>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ound Diagonal Corner Rectangle 10"/>
          <p:cNvSpPr/>
          <p:nvPr/>
        </p:nvSpPr>
        <p:spPr>
          <a:xfrm>
            <a:off x="4242197" y="5132389"/>
            <a:ext cx="2719388" cy="739775"/>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1475572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childTnLst>
                          </p:cTn>
                        </p:par>
                        <p:par>
                          <p:cTn id="11" fill="hold" nodeType="afterGroup">
                            <p:stCondLst>
                              <p:cond delay="2000"/>
                            </p:stCondLst>
                            <p:childTnLst>
                              <p:par>
                                <p:cTn id="12" presetID="0" presetClass="path" presetSubtype="0" accel="50000" decel="50000" fill="hold" nodeType="afterEffect">
                                  <p:stCondLst>
                                    <p:cond delay="0"/>
                                  </p:stCondLst>
                                  <p:childTnLst>
                                    <p:animMotion origin="layout" path="M 1.38889E-6 1.48148E-6 L -0.57136 1.48148E-6 " pathEditMode="relative" rAng="0" ptsTypes="AA">
                                      <p:cBhvr>
                                        <p:cTn id="13" dur="1000" fill="hold"/>
                                        <p:tgtEl>
                                          <p:spTgt spid="6"/>
                                        </p:tgtEl>
                                        <p:attrNameLst>
                                          <p:attrName>ppt_x</p:attrName>
                                          <p:attrName>ppt_y</p:attrName>
                                        </p:attrNameLst>
                                      </p:cBhvr>
                                      <p:rCtr x="-286" y="0"/>
                                    </p:animMotion>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3" presetClass="exit" presetSubtype="0" fill="hold" nodeType="clickEffect">
                                  <p:stCondLst>
                                    <p:cond delay="0"/>
                                  </p:stCondLst>
                                  <p:childTnLst>
                                    <p:anim calcmode="lin" valueType="num">
                                      <p:cBhvr>
                                        <p:cTn id="37" dur="500"/>
                                        <p:tgtEl>
                                          <p:spTgt spid="8"/>
                                        </p:tgtEl>
                                        <p:attrNameLst>
                                          <p:attrName>ppt_w</p:attrName>
                                        </p:attrNameLst>
                                      </p:cBhvr>
                                      <p:tavLst>
                                        <p:tav tm="0">
                                          <p:val>
                                            <p:strVal val="ppt_w"/>
                                          </p:val>
                                        </p:tav>
                                        <p:tav tm="100000">
                                          <p:val>
                                            <p:fltVal val="0"/>
                                          </p:val>
                                        </p:tav>
                                      </p:tavLst>
                                    </p:anim>
                                    <p:anim calcmode="lin" valueType="num">
                                      <p:cBhvr>
                                        <p:cTn id="38" dur="500"/>
                                        <p:tgtEl>
                                          <p:spTgt spid="8"/>
                                        </p:tgtEl>
                                        <p:attrNameLst>
                                          <p:attrName>ppt_h</p:attrName>
                                        </p:attrNameLst>
                                      </p:cBhvr>
                                      <p:tavLst>
                                        <p:tav tm="0">
                                          <p:val>
                                            <p:strVal val="ppt_h"/>
                                          </p:val>
                                        </p:tav>
                                        <p:tav tm="100000">
                                          <p:val>
                                            <p:fltVal val="0"/>
                                          </p:val>
                                        </p:tav>
                                      </p:tavLst>
                                    </p:anim>
                                    <p:animEffect transition="out" filter="fade">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par>
                                <p:cTn id="41" presetID="53" presetClass="exit" presetSubtype="0" fill="hold" nodeType="withEffect">
                                  <p:stCondLst>
                                    <p:cond delay="0"/>
                                  </p:stCondLst>
                                  <p:childTnLst>
                                    <p:anim calcmode="lin" valueType="num">
                                      <p:cBhvr>
                                        <p:cTn id="42" dur="500"/>
                                        <p:tgtEl>
                                          <p:spTgt spid="9"/>
                                        </p:tgtEl>
                                        <p:attrNameLst>
                                          <p:attrName>ppt_w</p:attrName>
                                        </p:attrNameLst>
                                      </p:cBhvr>
                                      <p:tavLst>
                                        <p:tav tm="0">
                                          <p:val>
                                            <p:strVal val="ppt_w"/>
                                          </p:val>
                                        </p:tav>
                                        <p:tav tm="100000">
                                          <p:val>
                                            <p:fltVal val="0"/>
                                          </p:val>
                                        </p:tav>
                                      </p:tavLst>
                                    </p:anim>
                                    <p:anim calcmode="lin" valueType="num">
                                      <p:cBhvr>
                                        <p:cTn id="43" dur="500"/>
                                        <p:tgtEl>
                                          <p:spTgt spid="9"/>
                                        </p:tgtEl>
                                        <p:attrNameLst>
                                          <p:attrName>ppt_h</p:attrName>
                                        </p:attrNameLst>
                                      </p:cBhvr>
                                      <p:tavLst>
                                        <p:tav tm="0">
                                          <p:val>
                                            <p:strVal val="ppt_h"/>
                                          </p:val>
                                        </p:tav>
                                        <p:tav tm="100000">
                                          <p:val>
                                            <p:fltVal val="0"/>
                                          </p:val>
                                        </p:tav>
                                      </p:tavLst>
                                    </p:anim>
                                    <p:animEffect transition="out" filter="fade">
                                      <p:cBhvr>
                                        <p:cTn id="44" dur="500"/>
                                        <p:tgtEl>
                                          <p:spTgt spid="9"/>
                                        </p:tgtEl>
                                      </p:cBhvr>
                                    </p:animEffect>
                                    <p:set>
                                      <p:cBhvr>
                                        <p:cTn id="45" dur="1" fill="hold">
                                          <p:stCondLst>
                                            <p:cond delay="499"/>
                                          </p:stCondLst>
                                        </p:cTn>
                                        <p:tgtEl>
                                          <p:spTgt spid="9"/>
                                        </p:tgtEl>
                                        <p:attrNameLst>
                                          <p:attrName>style.visibility</p:attrName>
                                        </p:attrNameLst>
                                      </p:cBhvr>
                                      <p:to>
                                        <p:strVal val="hidden"/>
                                      </p:to>
                                    </p:set>
                                  </p:childTnLst>
                                </p:cTn>
                              </p:par>
                              <p:par>
                                <p:cTn id="46" presetID="53" presetClass="exit" presetSubtype="0" fill="hold" nodeType="withEffect">
                                  <p:stCondLst>
                                    <p:cond delay="0"/>
                                  </p:stCondLst>
                                  <p:childTnLst>
                                    <p:anim calcmode="lin" valueType="num">
                                      <p:cBhvr>
                                        <p:cTn id="47" dur="500"/>
                                        <p:tgtEl>
                                          <p:spTgt spid="10"/>
                                        </p:tgtEl>
                                        <p:attrNameLst>
                                          <p:attrName>ppt_w</p:attrName>
                                        </p:attrNameLst>
                                      </p:cBhvr>
                                      <p:tavLst>
                                        <p:tav tm="0">
                                          <p:val>
                                            <p:strVal val="ppt_w"/>
                                          </p:val>
                                        </p:tav>
                                        <p:tav tm="100000">
                                          <p:val>
                                            <p:fltVal val="0"/>
                                          </p:val>
                                        </p:tav>
                                      </p:tavLst>
                                    </p:anim>
                                    <p:anim calcmode="lin" valueType="num">
                                      <p:cBhvr>
                                        <p:cTn id="48" dur="500"/>
                                        <p:tgtEl>
                                          <p:spTgt spid="10"/>
                                        </p:tgtEl>
                                        <p:attrNameLst>
                                          <p:attrName>ppt_h</p:attrName>
                                        </p:attrNameLst>
                                      </p:cBhvr>
                                      <p:tavLst>
                                        <p:tav tm="0">
                                          <p:val>
                                            <p:strVal val="ppt_h"/>
                                          </p:val>
                                        </p:tav>
                                        <p:tav tm="100000">
                                          <p:val>
                                            <p:fltVal val="0"/>
                                          </p:val>
                                        </p:tav>
                                      </p:tavLst>
                                    </p:anim>
                                    <p:animEffect transition="out" filter="fade">
                                      <p:cBhvr>
                                        <p:cTn id="49" dur="500"/>
                                        <p:tgtEl>
                                          <p:spTgt spid="10"/>
                                        </p:tgtEl>
                                      </p:cBhvr>
                                    </p:animEffect>
                                    <p:set>
                                      <p:cBhvr>
                                        <p:cTn id="50" dur="1" fill="hold">
                                          <p:stCondLst>
                                            <p:cond delay="499"/>
                                          </p:stCondLst>
                                        </p:cTn>
                                        <p:tgtEl>
                                          <p:spTgt spid="10"/>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67879" y="5935664"/>
            <a:ext cx="760809" cy="922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 name="Picture 1"/>
          <p:cNvPicPr>
            <a:picLocks noChangeAspect="1"/>
          </p:cNvPicPr>
          <p:nvPr/>
        </p:nvPicPr>
        <p:blipFill rotWithShape="1">
          <a:blip r:embed="rId2"/>
          <a:srcRect t="3915" b="4264"/>
          <a:stretch/>
        </p:blipFill>
        <p:spPr>
          <a:xfrm>
            <a:off x="320278" y="788988"/>
            <a:ext cx="8261747" cy="5689600"/>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32772" name="Title 2"/>
          <p:cNvSpPr>
            <a:spLocks noGrp="1"/>
          </p:cNvSpPr>
          <p:nvPr>
            <p:ph type="title"/>
          </p:nvPr>
        </p:nvSpPr>
        <p:spPr>
          <a:xfrm>
            <a:off x="3275856" y="0"/>
            <a:ext cx="5158532" cy="1073150"/>
          </a:xfrm>
        </p:spPr>
        <p:txBody>
          <a:bodyPr>
            <a:normAutofit fontScale="90000"/>
          </a:bodyPr>
          <a:lstStyle/>
          <a:p>
            <a:pPr algn="r" rtl="1"/>
            <a:r>
              <a:rPr lang="fa-IR" b="1" dirty="0">
                <a:solidFill>
                  <a:srgbClr val="FF0000"/>
                </a:solidFill>
                <a:cs typeface="B Nazanin" pitchFamily="2" charset="-78"/>
              </a:rPr>
              <a:t>بروز رسانی در </a:t>
            </a:r>
            <a:r>
              <a:rPr lang="en-US" b="1" dirty="0" err="1">
                <a:solidFill>
                  <a:srgbClr val="FF0000"/>
                </a:solidFill>
                <a:cs typeface="B Nazanin" pitchFamily="2" charset="-78"/>
              </a:rPr>
              <a:t>Uptodate</a:t>
            </a:r>
            <a:endParaRPr lang="en-US" b="1" dirty="0">
              <a:solidFill>
                <a:srgbClr val="FF0000"/>
              </a:solidFill>
              <a:cs typeface="B Nazanin" pitchFamily="2" charset="-78"/>
            </a:endParaRPr>
          </a:p>
        </p:txBody>
      </p:sp>
      <p:sp>
        <p:nvSpPr>
          <p:cNvPr id="5" name="Round Diagonal Corner Rectangle 4"/>
          <p:cNvSpPr/>
          <p:nvPr/>
        </p:nvSpPr>
        <p:spPr>
          <a:xfrm>
            <a:off x="2243137" y="2398714"/>
            <a:ext cx="3511154" cy="528637"/>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2774" name="Picture 6" descr="Windows Hand copy.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2784475"/>
            <a:ext cx="2143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2646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4.16667E-7 -4.44444E-6 L 0.00221 0.07315 " pathEditMode="relative" rAng="0" ptsTypes="AA">
                                      <p:cBhvr>
                                        <p:cTn id="6" dur="1000" fill="hold"/>
                                        <p:tgtEl>
                                          <p:spTgt spid="5"/>
                                        </p:tgtEl>
                                        <p:attrNameLst>
                                          <p:attrName>ppt_x</p:attrName>
                                          <p:attrName>ppt_y</p:attrName>
                                        </p:attrNameLst>
                                      </p:cBhvr>
                                      <p:rCtr x="104" y="36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30969" y="5967414"/>
            <a:ext cx="775097" cy="839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 name="Picture 1"/>
          <p:cNvPicPr>
            <a:picLocks noChangeAspect="1"/>
          </p:cNvPicPr>
          <p:nvPr/>
        </p:nvPicPr>
        <p:blipFill rotWithShape="1">
          <a:blip r:embed="rId3"/>
          <a:srcRect t="3127" b="4730"/>
          <a:stretch/>
        </p:blipFill>
        <p:spPr>
          <a:xfrm>
            <a:off x="205979" y="774701"/>
            <a:ext cx="8618934" cy="5840413"/>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33796" name="Title 2"/>
          <p:cNvSpPr>
            <a:spLocks noGrp="1"/>
          </p:cNvSpPr>
          <p:nvPr>
            <p:ph type="title"/>
          </p:nvPr>
        </p:nvSpPr>
        <p:spPr>
          <a:xfrm>
            <a:off x="3707903" y="44624"/>
            <a:ext cx="4531221" cy="934864"/>
          </a:xfrm>
        </p:spPr>
        <p:txBody>
          <a:bodyPr>
            <a:normAutofit fontScale="90000"/>
          </a:bodyPr>
          <a:lstStyle/>
          <a:p>
            <a:pPr algn="r" rtl="1"/>
            <a:r>
              <a:rPr lang="fa-IR" sz="4000" b="1" dirty="0">
                <a:solidFill>
                  <a:srgbClr val="FF0000"/>
                </a:solidFill>
                <a:cs typeface="B Nazanin" pitchFamily="2" charset="-78"/>
              </a:rPr>
              <a:t>اطلاع از رفرنس ها و منابع</a:t>
            </a:r>
            <a:endParaRPr lang="en-US" sz="4000" b="1" dirty="0">
              <a:solidFill>
                <a:srgbClr val="FF0000"/>
              </a:solidFill>
              <a:cs typeface="B Nazanin" pitchFamily="2" charset="-78"/>
            </a:endParaRPr>
          </a:p>
        </p:txBody>
      </p:sp>
      <p:sp>
        <p:nvSpPr>
          <p:cNvPr id="5" name="Round Diagonal Corner Rectangle 4"/>
          <p:cNvSpPr/>
          <p:nvPr/>
        </p:nvSpPr>
        <p:spPr>
          <a:xfrm>
            <a:off x="8087916" y="4156076"/>
            <a:ext cx="302419" cy="284163"/>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ound Diagonal Corner Rectangle 7"/>
          <p:cNvSpPr/>
          <p:nvPr/>
        </p:nvSpPr>
        <p:spPr>
          <a:xfrm>
            <a:off x="7480698" y="3873501"/>
            <a:ext cx="301228" cy="282575"/>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ound Diagonal Corner Rectangle 8"/>
          <p:cNvSpPr/>
          <p:nvPr/>
        </p:nvSpPr>
        <p:spPr>
          <a:xfrm>
            <a:off x="5400675" y="3852863"/>
            <a:ext cx="301229" cy="282575"/>
          </a:xfrm>
          <a:prstGeom prst="round2DiagRect">
            <a:avLst>
              <a:gd name="adj1" fmla="val 16667"/>
              <a:gd name="adj2" fmla="val 50000"/>
            </a:avLst>
          </a:prstGeom>
          <a:solidFill>
            <a:srgbClr val="FFC000">
              <a:alpha val="35000"/>
            </a:srgbClr>
          </a:solidFill>
          <a:ln/>
        </p:spPr>
        <p:style>
          <a:lnRef idx="0">
            <a:schemeClr val="accent6"/>
          </a:lnRef>
          <a:fillRef idx="3">
            <a:schemeClr val="accent6"/>
          </a:fillRef>
          <a:effectRef idx="3">
            <a:schemeClr val="accent6"/>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ounded Rectangle 11"/>
          <p:cNvSpPr/>
          <p:nvPr/>
        </p:nvSpPr>
        <p:spPr>
          <a:xfrm>
            <a:off x="6732241" y="4973445"/>
            <a:ext cx="2092672" cy="1413499"/>
          </a:xfrm>
          <a:prstGeom prst="roundRect">
            <a:avLst/>
          </a:prstGeom>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justLow" rtl="1" eaLnBrk="1" fontAlgn="auto" hangingPunct="1">
              <a:spcBef>
                <a:spcPts val="0"/>
              </a:spcBef>
              <a:spcAft>
                <a:spcPts val="0"/>
              </a:spcAft>
              <a:defRPr/>
            </a:pPr>
            <a:r>
              <a:rPr lang="fa-IR" sz="2400" b="1" dirty="0">
                <a:solidFill>
                  <a:srgbClr val="FF0000"/>
                </a:solidFill>
                <a:cs typeface="B Nazanin" pitchFamily="2" charset="-78"/>
              </a:rPr>
              <a:t>دسترسی به</a:t>
            </a:r>
            <a:r>
              <a:rPr lang="en-US" sz="2400" b="1" dirty="0">
                <a:solidFill>
                  <a:srgbClr val="FF0000"/>
                </a:solidFill>
                <a:cs typeface="B Nazanin" pitchFamily="2" charset="-78"/>
              </a:rPr>
              <a:t>380,000 </a:t>
            </a:r>
            <a:r>
              <a:rPr lang="fa-IR" sz="2400" b="1" dirty="0">
                <a:solidFill>
                  <a:srgbClr val="FF0000"/>
                </a:solidFill>
                <a:cs typeface="B Nazanin" pitchFamily="2" charset="-78"/>
              </a:rPr>
              <a:t>چکیده های </a:t>
            </a:r>
            <a:r>
              <a:rPr lang="en-US" sz="2400" b="1" dirty="0">
                <a:solidFill>
                  <a:srgbClr val="FF0000"/>
                </a:solidFill>
                <a:cs typeface="B Nazanin" pitchFamily="2" charset="-78"/>
              </a:rPr>
              <a:t>Medline</a:t>
            </a:r>
          </a:p>
        </p:txBody>
      </p:sp>
      <p:pic>
        <p:nvPicPr>
          <p:cNvPr id="7" name="Picture 6" descr="Windows Hand copy.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2784475"/>
            <a:ext cx="2143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rotWithShape="1">
          <a:blip r:embed="rId5"/>
          <a:srcRect t="3869" r="31552" b="3891"/>
          <a:stretch/>
        </p:blipFill>
        <p:spPr>
          <a:xfrm>
            <a:off x="1065610" y="1073151"/>
            <a:ext cx="4439840" cy="4487863"/>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6" name="Down Arrow 15"/>
          <p:cNvSpPr/>
          <p:nvPr/>
        </p:nvSpPr>
        <p:spPr>
          <a:xfrm>
            <a:off x="1360885" y="1814513"/>
            <a:ext cx="217884" cy="469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21" name="Picture 20"/>
          <p:cNvPicPr>
            <a:picLocks noChangeAspect="1"/>
          </p:cNvPicPr>
          <p:nvPr/>
        </p:nvPicPr>
        <p:blipFill rotWithShape="1">
          <a:blip r:embed="rId6"/>
          <a:srcRect l="11725" t="22243" r="33934" b="15635"/>
          <a:stretch/>
        </p:blipFill>
        <p:spPr>
          <a:xfrm>
            <a:off x="353616" y="1549401"/>
            <a:ext cx="6272213" cy="44180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153055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1000"/>
                                        <p:tgtEl>
                                          <p:spTgt spid="8"/>
                                        </p:tgtEl>
                                      </p:cBhvr>
                                    </p:animEffect>
                                  </p:childTnLst>
                                </p:cTn>
                              </p:par>
                            </p:childTnLst>
                          </p:cTn>
                        </p:par>
                        <p:par>
                          <p:cTn id="8" fill="hold" nodeType="afterGroup">
                            <p:stCondLst>
                              <p:cond delay="1000"/>
                            </p:stCondLst>
                            <p:childTnLst>
                              <p:par>
                                <p:cTn id="9" presetID="2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edge">
                                      <p:cBhvr>
                                        <p:cTn id="11" dur="1000"/>
                                        <p:tgtEl>
                                          <p:spTgt spid="9"/>
                                        </p:tgtEl>
                                      </p:cBhvr>
                                    </p:animEffect>
                                  </p:childTnLst>
                                </p:cTn>
                              </p:par>
                            </p:childTnLst>
                          </p:cTn>
                        </p:par>
                        <p:par>
                          <p:cTn id="12" fill="hold" nodeType="afterGroup">
                            <p:stCondLst>
                              <p:cond delay="2000"/>
                            </p:stCondLst>
                            <p:childTnLst>
                              <p:par>
                                <p:cTn id="13" presetID="2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edge">
                                      <p:cBhvr>
                                        <p:cTn id="15" dur="1000"/>
                                        <p:tgtEl>
                                          <p:spTgt spid="5"/>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0" presetClass="path" presetSubtype="0" accel="50000" decel="50000" fill="hold" nodeType="clickEffect">
                                  <p:stCondLst>
                                    <p:cond delay="0"/>
                                  </p:stCondLst>
                                  <p:childTnLst>
                                    <p:animMotion origin="layout" path="M 4.58333E-6 -1.85185E-6 L -0.21928 0.17616 " pathEditMode="relative" rAng="0" ptsTypes="AA">
                                      <p:cBhvr>
                                        <p:cTn id="23" dur="1000" fill="hold"/>
                                        <p:tgtEl>
                                          <p:spTgt spid="7"/>
                                        </p:tgtEl>
                                        <p:attrNameLst>
                                          <p:attrName>ppt_x</p:attrName>
                                          <p:attrName>ppt_y</p:attrName>
                                        </p:attrNameLst>
                                      </p:cBhvr>
                                      <p:rCtr x="-10964" y="8796"/>
                                    </p:animMotion>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princeton.edu/paw/web_exclusives/more/more_pics/more_031302Bud_Rose.JPG"/>
          <p:cNvPicPr>
            <a:picLocks noChangeAspect="1" noChangeArrowheads="1"/>
          </p:cNvPicPr>
          <p:nvPr/>
        </p:nvPicPr>
        <p:blipFill>
          <a:blip r:embed="rId2"/>
          <a:srcRect/>
          <a:stretch>
            <a:fillRect/>
          </a:stretch>
        </p:blipFill>
        <p:spPr bwMode="auto">
          <a:xfrm>
            <a:off x="4714876" y="1643050"/>
            <a:ext cx="3786214" cy="4357718"/>
          </a:xfrm>
          <a:prstGeom prst="rect">
            <a:avLst/>
          </a:prstGeom>
          <a:noFill/>
        </p:spPr>
      </p:pic>
      <p:sp>
        <p:nvSpPr>
          <p:cNvPr id="2" name="Title 1"/>
          <p:cNvSpPr>
            <a:spLocks noGrp="1"/>
          </p:cNvSpPr>
          <p:nvPr>
            <p:ph type="title"/>
          </p:nvPr>
        </p:nvSpPr>
        <p:spPr/>
        <p:txBody>
          <a:bodyPr/>
          <a:lstStyle/>
          <a:p>
            <a:r>
              <a:rPr lang="fa-IR" dirty="0">
                <a:solidFill>
                  <a:schemeClr val="accent6">
                    <a:lumMod val="75000"/>
                  </a:schemeClr>
                </a:solidFill>
                <a:cs typeface="B Titr" pitchFamily="2" charset="-78"/>
              </a:rPr>
              <a:t>موسس </a:t>
            </a:r>
            <a:r>
              <a:rPr lang="en-US" dirty="0">
                <a:solidFill>
                  <a:schemeClr val="accent6">
                    <a:lumMod val="75000"/>
                  </a:schemeClr>
                </a:solidFill>
                <a:latin typeface="Arial"/>
                <a:ea typeface="Calibri"/>
                <a:cs typeface="B Titr" pitchFamily="2" charset="-78"/>
              </a:rPr>
              <a:t>Up To Date</a:t>
            </a:r>
            <a:endParaRPr lang="fa-IR" dirty="0">
              <a:solidFill>
                <a:schemeClr val="accent6">
                  <a:lumMod val="75000"/>
                </a:schemeClr>
              </a:solidFill>
              <a:cs typeface="B Titr" pitchFamily="2" charset="-78"/>
            </a:endParaRPr>
          </a:p>
        </p:txBody>
      </p:sp>
      <p:sp>
        <p:nvSpPr>
          <p:cNvPr id="3" name="Content Placeholder 2"/>
          <p:cNvSpPr>
            <a:spLocks noGrp="1"/>
          </p:cNvSpPr>
          <p:nvPr>
            <p:ph sz="half" idx="1"/>
          </p:nvPr>
        </p:nvSpPr>
        <p:spPr/>
        <p:txBody>
          <a:bodyPr/>
          <a:lstStyle/>
          <a:p>
            <a:pPr algn="justLow">
              <a:buNone/>
            </a:pPr>
            <a:r>
              <a:rPr lang="en-US" b="1" dirty="0">
                <a:solidFill>
                  <a:srgbClr val="C00000"/>
                </a:solidFill>
                <a:cs typeface="B Nazanin" pitchFamily="2" charset="-78"/>
              </a:rPr>
              <a:t>Dr. Burton "Bud“  Rose</a:t>
            </a:r>
            <a:r>
              <a:rPr lang="en-US" b="1" dirty="0">
                <a:cs typeface="B Nazanin" pitchFamily="2" charset="-78"/>
              </a:rPr>
              <a:t> </a:t>
            </a:r>
            <a:r>
              <a:rPr lang="fa-IR" b="1" dirty="0">
                <a:solidFill>
                  <a:srgbClr val="000099"/>
                </a:solidFill>
                <a:cs typeface="B Nazanin" pitchFamily="2" charset="-78"/>
              </a:rPr>
              <a:t>استاد دانشگاه هاروارد در سال 1989 علاوه بر نفرولوژی که تخصص خودش بود،اطلاعات بیماریهای قلب و عروق، سرطان، بیماری های عفونی، و زنان و زایمان در قالب یک سی دی تهیه کرد و</a:t>
            </a:r>
          </a:p>
          <a:p>
            <a:pPr algn="justLow">
              <a:buNone/>
            </a:pPr>
            <a:r>
              <a:rPr lang="en-US" b="1" dirty="0" err="1">
                <a:solidFill>
                  <a:srgbClr val="000099"/>
                </a:solidFill>
                <a:cs typeface="B Nazanin" pitchFamily="2" charset="-78"/>
              </a:rPr>
              <a:t>Upto</a:t>
            </a:r>
            <a:r>
              <a:rPr lang="en-US" b="1" dirty="0">
                <a:solidFill>
                  <a:srgbClr val="000099"/>
                </a:solidFill>
                <a:cs typeface="B Nazanin" pitchFamily="2" charset="-78"/>
              </a:rPr>
              <a:t> Date </a:t>
            </a:r>
            <a:r>
              <a:rPr lang="fa-IR" b="1" dirty="0">
                <a:solidFill>
                  <a:srgbClr val="000099"/>
                </a:solidFill>
                <a:cs typeface="B Nazanin" pitchFamily="2" charset="-78"/>
              </a:rPr>
              <a:t> شکل گرفت.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351" y="5943600"/>
            <a:ext cx="812006"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5" name="Picture 4"/>
          <p:cNvPicPr>
            <a:picLocks noChangeAspect="1"/>
          </p:cNvPicPr>
          <p:nvPr/>
        </p:nvPicPr>
        <p:blipFill rotWithShape="1">
          <a:blip r:embed="rId2"/>
          <a:srcRect t="3647" b="4528"/>
          <a:stretch/>
        </p:blipFill>
        <p:spPr>
          <a:xfrm>
            <a:off x="0" y="306389"/>
            <a:ext cx="8882063" cy="6283325"/>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8" name="Rounded Rectangular Callout 7"/>
          <p:cNvSpPr/>
          <p:nvPr/>
        </p:nvSpPr>
        <p:spPr>
          <a:xfrm>
            <a:off x="3520679" y="1851025"/>
            <a:ext cx="4600575" cy="903288"/>
          </a:xfrm>
          <a:prstGeom prst="wedgeRoundRectCallout">
            <a:avLst>
              <a:gd name="adj1" fmla="val 46491"/>
              <a:gd name="adj2" fmla="val 18533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r>
              <a:rPr lang="fa-IR" sz="3200" dirty="0">
                <a:solidFill>
                  <a:srgbClr val="FF0000"/>
                </a:solidFill>
                <a:cs typeface="B Nazanin" panose="00000400000000000000" pitchFamily="2" charset="-78"/>
              </a:rPr>
              <a:t>بالغ بر 27000 گرافیک و تصویر و ویدیو و...</a:t>
            </a:r>
          </a:p>
        </p:txBody>
      </p:sp>
      <p:sp>
        <p:nvSpPr>
          <p:cNvPr id="9" name="Up Arrow 8"/>
          <p:cNvSpPr/>
          <p:nvPr/>
        </p:nvSpPr>
        <p:spPr>
          <a:xfrm>
            <a:off x="7828360" y="4138614"/>
            <a:ext cx="292894" cy="6445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Tree>
    <p:extLst>
      <p:ext uri="{BB962C8B-B14F-4D97-AF65-F5344CB8AC3E}">
        <p14:creationId xmlns:p14="http://schemas.microsoft.com/office/powerpoint/2010/main" val="39544852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016" y="5854700"/>
            <a:ext cx="870347"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5" name="Picture 4"/>
          <p:cNvPicPr>
            <a:picLocks noChangeAspect="1"/>
          </p:cNvPicPr>
          <p:nvPr/>
        </p:nvPicPr>
        <p:blipFill rotWithShape="1">
          <a:blip r:embed="rId2"/>
          <a:srcRect t="3819" b="5130"/>
          <a:stretch/>
        </p:blipFill>
        <p:spPr>
          <a:xfrm>
            <a:off x="125016" y="301626"/>
            <a:ext cx="8817769" cy="6321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Up Arrow 5"/>
          <p:cNvSpPr/>
          <p:nvPr/>
        </p:nvSpPr>
        <p:spPr>
          <a:xfrm>
            <a:off x="7624763" y="1939925"/>
            <a:ext cx="292894" cy="7254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
        <p:nvSpPr>
          <p:cNvPr id="7" name="Oval 6"/>
          <p:cNvSpPr/>
          <p:nvPr/>
        </p:nvSpPr>
        <p:spPr>
          <a:xfrm>
            <a:off x="7405688" y="1327150"/>
            <a:ext cx="732235" cy="4905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9" name="Picture 8"/>
          <p:cNvPicPr>
            <a:picLocks noChangeAspect="1"/>
          </p:cNvPicPr>
          <p:nvPr/>
        </p:nvPicPr>
        <p:blipFill rotWithShape="1">
          <a:blip r:embed="rId3"/>
          <a:srcRect l="44251" t="20338" r="8962" b="18251"/>
          <a:stretch/>
        </p:blipFill>
        <p:spPr>
          <a:xfrm>
            <a:off x="3445669" y="1149350"/>
            <a:ext cx="4808935" cy="5016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77192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894389"/>
            <a:ext cx="962025" cy="852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2"/>
          <p:cNvPicPr>
            <a:picLocks noChangeAspect="1"/>
          </p:cNvPicPr>
          <p:nvPr/>
        </p:nvPicPr>
        <p:blipFill rotWithShape="1">
          <a:blip r:embed="rId2"/>
          <a:srcRect t="3168" b="4951"/>
          <a:stretch/>
        </p:blipFill>
        <p:spPr>
          <a:xfrm>
            <a:off x="255985" y="365125"/>
            <a:ext cx="8632031" cy="6235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7892" name="Picture 11" descr="Windows Hand copy.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6412" y="6027738"/>
            <a:ext cx="2143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eft Arrow 4"/>
          <p:cNvSpPr/>
          <p:nvPr/>
        </p:nvSpPr>
        <p:spPr>
          <a:xfrm>
            <a:off x="1409700" y="2873375"/>
            <a:ext cx="733425" cy="4841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7" name="Picture 6"/>
          <p:cNvPicPr>
            <a:picLocks noChangeAspect="1"/>
          </p:cNvPicPr>
          <p:nvPr/>
        </p:nvPicPr>
        <p:blipFill rotWithShape="1">
          <a:blip r:embed="rId4"/>
          <a:srcRect t="3217" b="4446"/>
          <a:stretch/>
        </p:blipFill>
        <p:spPr>
          <a:xfrm>
            <a:off x="154781" y="220663"/>
            <a:ext cx="8796338" cy="65262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5409990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160" y="5943600"/>
            <a:ext cx="807244"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
        <p:nvSpPr>
          <p:cNvPr id="38915" name="Title 3"/>
          <p:cNvSpPr>
            <a:spLocks noGrp="1"/>
          </p:cNvSpPr>
          <p:nvPr>
            <p:ph type="title"/>
          </p:nvPr>
        </p:nvSpPr>
        <p:spPr>
          <a:xfrm>
            <a:off x="535782" y="188640"/>
            <a:ext cx="7483078" cy="1043260"/>
          </a:xfrm>
        </p:spPr>
        <p:txBody>
          <a:bodyPr>
            <a:normAutofit fontScale="90000"/>
          </a:bodyPr>
          <a:lstStyle/>
          <a:p>
            <a:pPr algn="r" rtl="1">
              <a:lnSpc>
                <a:spcPct val="150000"/>
              </a:lnSpc>
            </a:pPr>
            <a:r>
              <a:rPr lang="fa-IR" sz="2800" b="1" dirty="0">
                <a:solidFill>
                  <a:srgbClr val="FF0000"/>
                </a:solidFill>
                <a:cs typeface="B Nazanin" pitchFamily="2" charset="-78"/>
              </a:rPr>
              <a:t>بالغ بر 1500بروشور در پشتیبانی بر سلامت بیمار که کمک می کند به ارتقا سطح اطلاعات بیمار در زمینه بیماری، تشخیص، درمان و ...</a:t>
            </a:r>
            <a:endParaRPr lang="en-US" sz="2800" b="1" dirty="0">
              <a:solidFill>
                <a:srgbClr val="FF0000"/>
              </a:solidFill>
              <a:cs typeface="B Nazanin" pitchFamily="2" charset="-78"/>
            </a:endParaRPr>
          </a:p>
        </p:txBody>
      </p:sp>
      <p:pic>
        <p:nvPicPr>
          <p:cNvPr id="38916" name="Picture 4" descr="Caring han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874838"/>
            <a:ext cx="3617119"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106092" y="1179514"/>
            <a:ext cx="3611165" cy="2401887"/>
          </a:xfrm>
          <a:prstGeom prst="rect">
            <a:avLst/>
          </a:prstGeom>
          <a:solidFill>
            <a:schemeClr val="accent6">
              <a:lumMod val="20000"/>
              <a:lumOff val="80000"/>
            </a:schemeClr>
          </a:solidFill>
        </p:spPr>
        <p:txBody>
          <a:bodyPr>
            <a:spAutoFit/>
          </a:bodyPr>
          <a:lstStyle/>
          <a:p>
            <a:pPr algn="r" rtl="1" eaLnBrk="1" fontAlgn="auto" hangingPunct="1">
              <a:lnSpc>
                <a:spcPct val="150000"/>
              </a:lnSpc>
              <a:spcBef>
                <a:spcPts val="0"/>
              </a:spcBef>
              <a:spcAft>
                <a:spcPts val="0"/>
              </a:spcAft>
              <a:defRPr/>
            </a:pPr>
            <a:r>
              <a:rPr lang="fa-IR" sz="2000" dirty="0">
                <a:latin typeface="+mn-lt"/>
                <a:cs typeface="B Nazanin" panose="00000400000000000000" pitchFamily="2" charset="-78"/>
              </a:rPr>
              <a:t>اطلاعات مقدماتی:</a:t>
            </a:r>
            <a:endParaRPr lang="en-US" sz="2000" dirty="0">
              <a:solidFill>
                <a:schemeClr val="tx2"/>
              </a:solidFill>
              <a:latin typeface="+mn-lt"/>
              <a:cs typeface="B Nazanin" panose="00000400000000000000" pitchFamily="2" charset="-78"/>
            </a:endParaRPr>
          </a:p>
          <a:p>
            <a:pPr marL="342900" indent="-342900" algn="r" rtl="1" eaLnBrk="1" fontAlgn="auto" hangingPunct="1">
              <a:lnSpc>
                <a:spcPct val="150000"/>
              </a:lnSpc>
              <a:spcBef>
                <a:spcPts val="0"/>
              </a:spcBef>
              <a:spcAft>
                <a:spcPts val="0"/>
              </a:spcAft>
              <a:buFont typeface="Arial" panose="020B0604020202020204" pitchFamily="34" charset="0"/>
              <a:buChar char="•"/>
              <a:defRPr/>
            </a:pPr>
            <a:r>
              <a:rPr lang="fa-IR" sz="2000" dirty="0">
                <a:solidFill>
                  <a:schemeClr val="tx2"/>
                </a:solidFill>
                <a:latin typeface="+mn-lt"/>
                <a:cs typeface="B Nazanin" panose="00000400000000000000" pitchFamily="2" charset="-78"/>
              </a:rPr>
              <a:t>1 تا 3 صفحه</a:t>
            </a:r>
            <a:endParaRPr lang="en-US" sz="2000" dirty="0">
              <a:solidFill>
                <a:schemeClr val="tx2"/>
              </a:solidFill>
              <a:latin typeface="+mn-lt"/>
              <a:cs typeface="B Nazanin" panose="00000400000000000000" pitchFamily="2" charset="-78"/>
            </a:endParaRPr>
          </a:p>
          <a:p>
            <a:pPr marL="342900" indent="-342900" algn="r" rtl="1" eaLnBrk="1" fontAlgn="auto" hangingPunct="1">
              <a:lnSpc>
                <a:spcPct val="150000"/>
              </a:lnSpc>
              <a:spcBef>
                <a:spcPts val="0"/>
              </a:spcBef>
              <a:spcAft>
                <a:spcPts val="0"/>
              </a:spcAft>
              <a:buFont typeface="Arial" panose="020B0604020202020204" pitchFamily="34" charset="0"/>
              <a:buChar char="•"/>
              <a:defRPr/>
            </a:pPr>
            <a:r>
              <a:rPr lang="fa-IR" sz="2000" dirty="0">
                <a:solidFill>
                  <a:schemeClr val="tx2"/>
                </a:solidFill>
                <a:latin typeface="+mn-lt"/>
                <a:cs typeface="B Nazanin" panose="00000400000000000000" pitchFamily="2" charset="-78"/>
              </a:rPr>
              <a:t>به زبان ساده نوشته شده است</a:t>
            </a:r>
            <a:endParaRPr lang="en-US" sz="2000" dirty="0">
              <a:solidFill>
                <a:schemeClr val="tx2"/>
              </a:solidFill>
              <a:latin typeface="+mn-lt"/>
              <a:cs typeface="B Nazanin" panose="00000400000000000000" pitchFamily="2" charset="-78"/>
            </a:endParaRPr>
          </a:p>
          <a:p>
            <a:pPr marL="342900" indent="-342900" algn="r" rtl="1" eaLnBrk="1" fontAlgn="auto" hangingPunct="1">
              <a:lnSpc>
                <a:spcPct val="150000"/>
              </a:lnSpc>
              <a:spcBef>
                <a:spcPts val="0"/>
              </a:spcBef>
              <a:spcAft>
                <a:spcPts val="0"/>
              </a:spcAft>
              <a:buFont typeface="Arial" panose="020B0604020202020204" pitchFamily="34" charset="0"/>
              <a:buChar char="•"/>
              <a:defRPr/>
            </a:pPr>
            <a:r>
              <a:rPr lang="fa-IR" sz="2000" dirty="0">
                <a:solidFill>
                  <a:schemeClr val="tx2"/>
                </a:solidFill>
                <a:latin typeface="+mn-lt"/>
                <a:cs typeface="B Nazanin" panose="00000400000000000000" pitchFamily="2" charset="-78"/>
              </a:rPr>
              <a:t>بهترین گزینه برای یک مرور کلی</a:t>
            </a:r>
            <a:endParaRPr lang="en-US" sz="2000" dirty="0">
              <a:solidFill>
                <a:schemeClr val="tx2"/>
              </a:solidFill>
              <a:latin typeface="+mn-lt"/>
              <a:cs typeface="B Nazanin" panose="00000400000000000000" pitchFamily="2" charset="-78"/>
            </a:endParaRPr>
          </a:p>
          <a:p>
            <a:pPr marL="342900" indent="-342900" algn="r" rtl="1" eaLnBrk="1" fontAlgn="auto" hangingPunct="1">
              <a:lnSpc>
                <a:spcPct val="150000"/>
              </a:lnSpc>
              <a:spcBef>
                <a:spcPts val="0"/>
              </a:spcBef>
              <a:spcAft>
                <a:spcPts val="0"/>
              </a:spcAft>
              <a:buFont typeface="Arial" panose="020B0604020202020204" pitchFamily="34" charset="0"/>
              <a:buChar char="•"/>
              <a:defRPr/>
            </a:pPr>
            <a:r>
              <a:rPr lang="fa-IR" sz="2000" dirty="0">
                <a:solidFill>
                  <a:schemeClr val="tx2"/>
                </a:solidFill>
                <a:latin typeface="+mn-lt"/>
                <a:cs typeface="B Nazanin" panose="00000400000000000000" pitchFamily="2" charset="-78"/>
              </a:rPr>
              <a:t>به 4 یا 5 سوال اصلی پاسخ می دهد</a:t>
            </a:r>
            <a:endParaRPr lang="en-US" sz="2000" dirty="0">
              <a:solidFill>
                <a:schemeClr val="tx2"/>
              </a:solidFill>
              <a:latin typeface="+mn-lt"/>
              <a:cs typeface="B Nazanin" panose="00000400000000000000" pitchFamily="2" charset="-78"/>
            </a:endParaRPr>
          </a:p>
        </p:txBody>
      </p:sp>
      <p:sp>
        <p:nvSpPr>
          <p:cNvPr id="8" name="Rectangle 7"/>
          <p:cNvSpPr/>
          <p:nvPr/>
        </p:nvSpPr>
        <p:spPr>
          <a:xfrm>
            <a:off x="1106091" y="3824288"/>
            <a:ext cx="3651647" cy="2252662"/>
          </a:xfrm>
          <a:prstGeom prst="rect">
            <a:avLst/>
          </a:prstGeom>
          <a:solidFill>
            <a:schemeClr val="accent6">
              <a:lumMod val="40000"/>
              <a:lumOff val="60000"/>
            </a:schemeClr>
          </a:solidFill>
        </p:spPr>
        <p:txBody>
          <a:bodyPr>
            <a:spAutoFit/>
          </a:bodyPr>
          <a:lstStyle/>
          <a:p>
            <a:pPr algn="r" rtl="1" eaLnBrk="1" fontAlgn="auto" hangingPunct="1">
              <a:lnSpc>
                <a:spcPct val="150000"/>
              </a:lnSpc>
              <a:spcBef>
                <a:spcPts val="0"/>
              </a:spcBef>
              <a:spcAft>
                <a:spcPts val="0"/>
              </a:spcAft>
              <a:defRPr/>
            </a:pPr>
            <a:r>
              <a:rPr lang="fa-IR" dirty="0">
                <a:latin typeface="+mn-lt"/>
                <a:cs typeface="B Nazanin" panose="00000400000000000000" pitchFamily="2" charset="-78"/>
              </a:rPr>
              <a:t>اطلاعات پیشرفته تر:</a:t>
            </a:r>
            <a:endParaRPr lang="en-US" dirty="0">
              <a:latin typeface="+mn-lt"/>
              <a:cs typeface="B Nazanin" panose="00000400000000000000" pitchFamily="2" charset="-78"/>
            </a:endParaRPr>
          </a:p>
          <a:p>
            <a:pPr algn="r" rtl="1" eaLnBrk="1" fontAlgn="auto" hangingPunct="1">
              <a:lnSpc>
                <a:spcPct val="150000"/>
              </a:lnSpc>
              <a:spcBef>
                <a:spcPts val="0"/>
              </a:spcBef>
              <a:spcAft>
                <a:spcPts val="0"/>
              </a:spcAft>
              <a:defRPr/>
            </a:pPr>
            <a:r>
              <a:rPr lang="fa-IR" dirty="0">
                <a:solidFill>
                  <a:schemeClr val="tx2"/>
                </a:solidFill>
                <a:latin typeface="+mn-lt"/>
                <a:cs typeface="B Nazanin" panose="00000400000000000000" pitchFamily="2" charset="-78"/>
              </a:rPr>
              <a:t>5 تا 10 صفحه</a:t>
            </a:r>
            <a:endParaRPr lang="en-US" dirty="0">
              <a:solidFill>
                <a:schemeClr val="tx2"/>
              </a:solidFill>
              <a:latin typeface="+mn-lt"/>
              <a:cs typeface="B Nazanin" panose="00000400000000000000" pitchFamily="2" charset="-78"/>
            </a:endParaRPr>
          </a:p>
          <a:p>
            <a:pPr algn="r" rtl="1" eaLnBrk="1" fontAlgn="auto" hangingPunct="1">
              <a:lnSpc>
                <a:spcPct val="150000"/>
              </a:lnSpc>
              <a:spcBef>
                <a:spcPts val="0"/>
              </a:spcBef>
              <a:spcAft>
                <a:spcPts val="0"/>
              </a:spcAft>
              <a:defRPr/>
            </a:pPr>
            <a:r>
              <a:rPr lang="fa-IR" dirty="0">
                <a:solidFill>
                  <a:schemeClr val="tx2"/>
                </a:solidFill>
                <a:latin typeface="+mn-lt"/>
                <a:cs typeface="B Nazanin" panose="00000400000000000000" pitchFamily="2" charset="-78"/>
              </a:rPr>
              <a:t>جزییات بیشتر</a:t>
            </a:r>
            <a:endParaRPr lang="en-US" dirty="0">
              <a:solidFill>
                <a:schemeClr val="tx2"/>
              </a:solidFill>
              <a:latin typeface="+mn-lt"/>
              <a:cs typeface="B Nazanin" panose="00000400000000000000" pitchFamily="2" charset="-78"/>
            </a:endParaRPr>
          </a:p>
          <a:p>
            <a:pPr algn="r" rtl="1" eaLnBrk="1" fontAlgn="auto" hangingPunct="1">
              <a:lnSpc>
                <a:spcPct val="150000"/>
              </a:lnSpc>
              <a:spcBef>
                <a:spcPts val="0"/>
              </a:spcBef>
              <a:spcAft>
                <a:spcPts val="0"/>
              </a:spcAft>
              <a:defRPr/>
            </a:pPr>
            <a:r>
              <a:rPr lang="fa-IR" dirty="0">
                <a:solidFill>
                  <a:schemeClr val="tx2"/>
                </a:solidFill>
                <a:latin typeface="+mn-lt"/>
                <a:cs typeface="B Nazanin" panose="00000400000000000000" pitchFamily="2" charset="-78"/>
              </a:rPr>
              <a:t>گزینه بهتری است برای خوانندگانی که با اصطلاحات پزشکی آشناترند</a:t>
            </a:r>
            <a:endParaRPr lang="en-US" dirty="0">
              <a:latin typeface="+mn-lt"/>
              <a:cs typeface="B Nazanin" panose="00000400000000000000" pitchFamily="2" charset="-78"/>
            </a:endParaRPr>
          </a:p>
        </p:txBody>
      </p:sp>
      <p:sp>
        <p:nvSpPr>
          <p:cNvPr id="9" name="Rounded Rectangle 8"/>
          <p:cNvSpPr/>
          <p:nvPr/>
        </p:nvSpPr>
        <p:spPr>
          <a:xfrm>
            <a:off x="5198244" y="5319133"/>
            <a:ext cx="2420827" cy="1335331"/>
          </a:xfrm>
          <a:prstGeom prst="roundRect">
            <a:avLst/>
          </a:prstGeom>
          <a:solidFill>
            <a:schemeClr val="accent4">
              <a:lumMod val="75000"/>
            </a:schemeClr>
          </a:solid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ctr" rtl="1" eaLnBrk="1" fontAlgn="auto" hangingPunct="1">
              <a:lnSpc>
                <a:spcPct val="150000"/>
              </a:lnSpc>
              <a:spcBef>
                <a:spcPts val="0"/>
              </a:spcBef>
              <a:spcAft>
                <a:spcPts val="0"/>
              </a:spcAft>
              <a:defRPr/>
            </a:pPr>
            <a:r>
              <a:rPr lang="fa-IR" b="1" dirty="0">
                <a:cs typeface="B Nazanin" panose="00000400000000000000" pitchFamily="2" charset="-78"/>
              </a:rPr>
              <a:t>مهم</a:t>
            </a:r>
            <a:r>
              <a:rPr lang="en-US" b="1" dirty="0">
                <a:cs typeface="B Nazanin" panose="00000400000000000000" pitchFamily="2" charset="-78"/>
              </a:rPr>
              <a:t> – </a:t>
            </a:r>
            <a:r>
              <a:rPr lang="fa-IR" b="1" dirty="0">
                <a:cs typeface="B Nazanin" panose="00000400000000000000" pitchFamily="2" charset="-78"/>
              </a:rPr>
              <a:t>همه بروشورها توسط کارشناسان متخصص نوشته شده اند</a:t>
            </a:r>
            <a:endParaRPr lang="en-US" b="1" dirty="0">
              <a:cs typeface="B Nazanin" panose="00000400000000000000" pitchFamily="2" charset="-78"/>
            </a:endParaRPr>
          </a:p>
        </p:txBody>
      </p:sp>
    </p:spTree>
    <p:extLst>
      <p:ext uri="{BB962C8B-B14F-4D97-AF65-F5344CB8AC3E}">
        <p14:creationId xmlns:p14="http://schemas.microsoft.com/office/powerpoint/2010/main" val="40273614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32160" y="5943600"/>
            <a:ext cx="807244"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
        <p:nvSpPr>
          <p:cNvPr id="39939" name="Title 3"/>
          <p:cNvSpPr>
            <a:spLocks noGrp="1"/>
          </p:cNvSpPr>
          <p:nvPr>
            <p:ph type="title"/>
          </p:nvPr>
        </p:nvSpPr>
        <p:spPr>
          <a:xfrm>
            <a:off x="535781" y="-139700"/>
            <a:ext cx="7886700" cy="1325563"/>
          </a:xfrm>
        </p:spPr>
        <p:txBody>
          <a:bodyPr/>
          <a:lstStyle/>
          <a:p>
            <a:pPr algn="r" rtl="1"/>
            <a:r>
              <a:rPr lang="fa-IR" dirty="0">
                <a:solidFill>
                  <a:srgbClr val="FF0000"/>
                </a:solidFill>
                <a:cs typeface="B Titr" pitchFamily="2" charset="-78"/>
              </a:rPr>
              <a:t>آموزش به بیمار</a:t>
            </a:r>
            <a:endParaRPr lang="en-US" dirty="0">
              <a:solidFill>
                <a:srgbClr val="FF0000"/>
              </a:solidFill>
              <a:cs typeface="B Titr" pitchFamily="2" charset="-78"/>
            </a:endParaRPr>
          </a:p>
        </p:txBody>
      </p:sp>
      <p:pic>
        <p:nvPicPr>
          <p:cNvPr id="2" name="Picture 1"/>
          <p:cNvPicPr>
            <a:picLocks noChangeAspect="1"/>
          </p:cNvPicPr>
          <p:nvPr/>
        </p:nvPicPr>
        <p:blipFill rotWithShape="1">
          <a:blip r:embed="rId2"/>
          <a:srcRect t="3879" r="766" b="4475"/>
          <a:stretch/>
        </p:blipFill>
        <p:spPr>
          <a:xfrm>
            <a:off x="236935" y="1131889"/>
            <a:ext cx="8733234" cy="5597525"/>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rotWithShape="1">
          <a:blip r:embed="rId3"/>
          <a:srcRect t="3270" b="4358"/>
          <a:stretch/>
        </p:blipFill>
        <p:spPr>
          <a:xfrm>
            <a:off x="209550" y="1208088"/>
            <a:ext cx="8788004" cy="55546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Rounded Rectangle 17"/>
          <p:cNvSpPr/>
          <p:nvPr/>
        </p:nvSpPr>
        <p:spPr>
          <a:xfrm>
            <a:off x="4167483" y="2229208"/>
            <a:ext cx="2506523" cy="1383262"/>
          </a:xfrm>
          <a:prstGeom prst="roundRect">
            <a:avLst/>
          </a:prstGeom>
          <a:solidFill>
            <a:schemeClr val="accent1"/>
          </a:solid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r>
              <a:rPr lang="fa-IR" sz="2000" b="1" dirty="0">
                <a:cs typeface="B Nazanin" panose="00000400000000000000" pitchFamily="2" charset="-78"/>
              </a:rPr>
              <a:t>جستجویتان را برای آموزش بیمار خاص کنید</a:t>
            </a:r>
            <a:endParaRPr lang="en-US" sz="2000" b="1" dirty="0">
              <a:cs typeface="B Nazanin" panose="00000400000000000000" pitchFamily="2" charset="-78"/>
            </a:endParaRPr>
          </a:p>
        </p:txBody>
      </p:sp>
      <p:sp>
        <p:nvSpPr>
          <p:cNvPr id="9" name="Up Arrow 8"/>
          <p:cNvSpPr/>
          <p:nvPr/>
        </p:nvSpPr>
        <p:spPr>
          <a:xfrm>
            <a:off x="1404938" y="2760663"/>
            <a:ext cx="363141" cy="9779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10" name="Picture 9"/>
          <p:cNvPicPr>
            <a:picLocks noChangeAspect="1"/>
          </p:cNvPicPr>
          <p:nvPr/>
        </p:nvPicPr>
        <p:blipFill rotWithShape="1">
          <a:blip r:embed="rId4"/>
          <a:srcRect t="2965" b="4481"/>
          <a:stretch/>
        </p:blipFill>
        <p:spPr>
          <a:xfrm>
            <a:off x="160735" y="1057275"/>
            <a:ext cx="8836819" cy="585470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rotWithShape="1">
          <a:blip r:embed="rId5"/>
          <a:srcRect t="3441" b="4200"/>
          <a:stretch/>
        </p:blipFill>
        <p:spPr>
          <a:xfrm>
            <a:off x="160735" y="1003300"/>
            <a:ext cx="8809434" cy="594995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21" name="Rounded Rectangle 20"/>
          <p:cNvSpPr/>
          <p:nvPr/>
        </p:nvSpPr>
        <p:spPr>
          <a:xfrm>
            <a:off x="3515137" y="1057862"/>
            <a:ext cx="2422888" cy="1324444"/>
          </a:xfrm>
          <a:prstGeom prst="roundRect">
            <a:avLst/>
          </a:prstGeom>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r>
              <a:rPr lang="fa-IR" b="1" dirty="0">
                <a:solidFill>
                  <a:srgbClr val="FF0000"/>
                </a:solidFill>
                <a:cs typeface="B Nazanin" panose="00000400000000000000" pitchFamily="2" charset="-78"/>
              </a:rPr>
              <a:t>می توانید این اطلاعات را برای بیمار ایمیل کنید یا پرینت بگیرید</a:t>
            </a:r>
            <a:endParaRPr lang="en-US" b="1" dirty="0">
              <a:solidFill>
                <a:srgbClr val="FF0000"/>
              </a:solidFill>
              <a:cs typeface="B Nazanin" panose="00000400000000000000" pitchFamily="2" charset="-78"/>
            </a:endParaRPr>
          </a:p>
        </p:txBody>
      </p:sp>
      <p:sp>
        <p:nvSpPr>
          <p:cNvPr id="4" name="Rectangle 3"/>
          <p:cNvSpPr/>
          <p:nvPr/>
        </p:nvSpPr>
        <p:spPr>
          <a:xfrm>
            <a:off x="8172400" y="2064608"/>
            <a:ext cx="811436" cy="3176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Up Arrow 4"/>
          <p:cNvSpPr/>
          <p:nvPr/>
        </p:nvSpPr>
        <p:spPr>
          <a:xfrm>
            <a:off x="8316416" y="2382306"/>
            <a:ext cx="484632" cy="53853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23359282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32160" y="5943600"/>
            <a:ext cx="807244"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10" name="Picture 9"/>
          <p:cNvPicPr>
            <a:picLocks noChangeAspect="1"/>
          </p:cNvPicPr>
          <p:nvPr/>
        </p:nvPicPr>
        <p:blipFill rotWithShape="1">
          <a:blip r:embed="rId2"/>
          <a:srcRect t="3061" b="4174"/>
          <a:stretch/>
        </p:blipFill>
        <p:spPr>
          <a:xfrm>
            <a:off x="267892" y="53976"/>
            <a:ext cx="8678465" cy="6615113"/>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1" name="Up Arrow 10"/>
          <p:cNvSpPr/>
          <p:nvPr/>
        </p:nvSpPr>
        <p:spPr>
          <a:xfrm>
            <a:off x="5987654" y="1360488"/>
            <a:ext cx="364331" cy="9779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12" name="Picture 11"/>
          <p:cNvPicPr>
            <a:picLocks noChangeAspect="1"/>
          </p:cNvPicPr>
          <p:nvPr/>
        </p:nvPicPr>
        <p:blipFill rotWithShape="1">
          <a:blip r:embed="rId3"/>
          <a:srcRect t="3452" b="4485"/>
          <a:stretch/>
        </p:blipFill>
        <p:spPr>
          <a:xfrm>
            <a:off x="132160" y="53976"/>
            <a:ext cx="8814197" cy="6615113"/>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7927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0019" y="5943600"/>
            <a:ext cx="820341"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4" name="Picture 3"/>
          <p:cNvPicPr>
            <a:picLocks noChangeAspect="1"/>
          </p:cNvPicPr>
          <p:nvPr/>
        </p:nvPicPr>
        <p:blipFill rotWithShape="1">
          <a:blip r:embed="rId2"/>
          <a:srcRect t="3724" b="4756"/>
          <a:stretch/>
        </p:blipFill>
        <p:spPr>
          <a:xfrm>
            <a:off x="126206" y="301626"/>
            <a:ext cx="8773716" cy="6265863"/>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6" name="Rounded Rectangle 5"/>
          <p:cNvSpPr/>
          <p:nvPr/>
        </p:nvSpPr>
        <p:spPr>
          <a:xfrm>
            <a:off x="5654863" y="2378994"/>
            <a:ext cx="2439728" cy="1992284"/>
          </a:xfrm>
          <a:prstGeom prst="roundRect">
            <a:avLst/>
          </a:prstGeom>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ctr" rtl="1" eaLnBrk="1" fontAlgn="auto" hangingPunct="1">
              <a:lnSpc>
                <a:spcPct val="150000"/>
              </a:lnSpc>
              <a:spcBef>
                <a:spcPts val="0"/>
              </a:spcBef>
              <a:spcAft>
                <a:spcPts val="0"/>
              </a:spcAft>
              <a:defRPr/>
            </a:pPr>
            <a:r>
              <a:rPr lang="en-US" b="1" dirty="0">
                <a:solidFill>
                  <a:srgbClr val="FF0000"/>
                </a:solidFill>
                <a:cs typeface="B Nazanin" panose="00000400000000000000" pitchFamily="2" charset="-78"/>
              </a:rPr>
              <a:t>What’s New</a:t>
            </a:r>
          </a:p>
          <a:p>
            <a:pPr algn="ctr" rtl="1" eaLnBrk="1" fontAlgn="auto" hangingPunct="1">
              <a:lnSpc>
                <a:spcPct val="150000"/>
              </a:lnSpc>
              <a:spcBef>
                <a:spcPts val="0"/>
              </a:spcBef>
              <a:spcAft>
                <a:spcPts val="0"/>
              </a:spcAft>
              <a:defRPr/>
            </a:pPr>
            <a:r>
              <a:rPr lang="fa-IR" b="1" dirty="0">
                <a:solidFill>
                  <a:srgbClr val="FF0000"/>
                </a:solidFill>
                <a:cs typeface="B Nazanin" panose="00000400000000000000" pitchFamily="2" charset="-78"/>
              </a:rPr>
              <a:t>شامل آخرین به روز رسانی های مهم و در 6 ماه گذشته در هر تخصص است</a:t>
            </a:r>
            <a:endParaRPr lang="en-US" b="1" dirty="0">
              <a:solidFill>
                <a:srgbClr val="FF0000"/>
              </a:solidFill>
              <a:cs typeface="B Nazanin" panose="00000400000000000000" pitchFamily="2" charset="-78"/>
            </a:endParaRPr>
          </a:p>
        </p:txBody>
      </p:sp>
      <p:sp>
        <p:nvSpPr>
          <p:cNvPr id="8" name="Up Arrow 7"/>
          <p:cNvSpPr/>
          <p:nvPr/>
        </p:nvSpPr>
        <p:spPr>
          <a:xfrm>
            <a:off x="6448425" y="1340768"/>
            <a:ext cx="426244" cy="1038225"/>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eaLnBrk="1" fontAlgn="auto" hangingPunct="1">
              <a:spcBef>
                <a:spcPts val="0"/>
              </a:spcBef>
              <a:spcAft>
                <a:spcPts val="0"/>
              </a:spcAft>
              <a:defRPr/>
            </a:pPr>
            <a:endParaRPr lang="fa-IR"/>
          </a:p>
        </p:txBody>
      </p:sp>
    </p:spTree>
    <p:extLst>
      <p:ext uri="{BB962C8B-B14F-4D97-AF65-F5344CB8AC3E}">
        <p14:creationId xmlns:p14="http://schemas.microsoft.com/office/powerpoint/2010/main" val="10564463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6212" y="5843588"/>
            <a:ext cx="785813" cy="925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pic>
        <p:nvPicPr>
          <p:cNvPr id="6" name="Picture 5"/>
          <p:cNvPicPr>
            <a:picLocks noChangeAspect="1"/>
          </p:cNvPicPr>
          <p:nvPr/>
        </p:nvPicPr>
        <p:blipFill rotWithShape="1">
          <a:blip r:embed="rId2"/>
          <a:srcRect t="2983" b="4135"/>
          <a:stretch/>
        </p:blipFill>
        <p:spPr>
          <a:xfrm>
            <a:off x="41672" y="188913"/>
            <a:ext cx="8899922" cy="658018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4" name="Rounded Rectangle 3"/>
          <p:cNvSpPr/>
          <p:nvPr/>
        </p:nvSpPr>
        <p:spPr>
          <a:xfrm>
            <a:off x="6147081" y="1952055"/>
            <a:ext cx="2467208" cy="1895708"/>
          </a:xfrm>
          <a:prstGeom prst="roundRect">
            <a:avLst/>
          </a:prstGeom>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2"/>
          </a:fillRef>
          <a:effectRef idx="0">
            <a:schemeClr val="accent1"/>
          </a:effectRef>
          <a:fontRef idx="minor">
            <a:schemeClr val="lt1"/>
          </a:fontRef>
        </p:style>
        <p:txBody>
          <a:bodyPr anchor="ctr"/>
          <a:lstStyle/>
          <a:p>
            <a:pPr algn="ctr" rtl="1" eaLnBrk="1" fontAlgn="auto" hangingPunct="1">
              <a:lnSpc>
                <a:spcPct val="150000"/>
              </a:lnSpc>
              <a:spcBef>
                <a:spcPts val="0"/>
              </a:spcBef>
              <a:spcAft>
                <a:spcPts val="0"/>
              </a:spcAft>
              <a:defRPr/>
            </a:pPr>
            <a:r>
              <a:rPr lang="en-US" sz="1600" b="1" dirty="0">
                <a:solidFill>
                  <a:srgbClr val="FF0000"/>
                </a:solidFill>
                <a:cs typeface="B Nazanin" panose="00000400000000000000" pitchFamily="2" charset="-78"/>
              </a:rPr>
              <a:t>Practice Changing Updates </a:t>
            </a:r>
            <a:endParaRPr lang="fa-IR" sz="1600" b="1" dirty="0">
              <a:solidFill>
                <a:srgbClr val="FF0000"/>
              </a:solidFill>
              <a:cs typeface="B Nazanin" panose="00000400000000000000" pitchFamily="2" charset="-78"/>
            </a:endParaRPr>
          </a:p>
          <a:p>
            <a:pPr algn="ctr" rtl="1" eaLnBrk="1" fontAlgn="auto" hangingPunct="1">
              <a:lnSpc>
                <a:spcPct val="150000"/>
              </a:lnSpc>
              <a:spcBef>
                <a:spcPts val="0"/>
              </a:spcBef>
              <a:spcAft>
                <a:spcPts val="0"/>
              </a:spcAft>
              <a:defRPr/>
            </a:pPr>
            <a:r>
              <a:rPr lang="fa-IR" sz="1600" b="1" dirty="0">
                <a:solidFill>
                  <a:srgbClr val="FF0000"/>
                </a:solidFill>
                <a:cs typeface="B Nazanin" panose="00000400000000000000" pitchFamily="2" charset="-78"/>
              </a:rPr>
              <a:t>حاوی اطلاعات مهم وضروری است که تغییرات در روش معمول را بیان کرده است</a:t>
            </a:r>
            <a:endParaRPr lang="en-US" sz="1600" b="1" dirty="0">
              <a:solidFill>
                <a:srgbClr val="FF0000"/>
              </a:solidFill>
              <a:cs typeface="B Nazanin" panose="00000400000000000000" pitchFamily="2" charset="-78"/>
            </a:endParaRPr>
          </a:p>
        </p:txBody>
      </p:sp>
      <p:sp>
        <p:nvSpPr>
          <p:cNvPr id="7" name="Up Arrow 6"/>
          <p:cNvSpPr/>
          <p:nvPr/>
        </p:nvSpPr>
        <p:spPr>
          <a:xfrm>
            <a:off x="7033023" y="1340768"/>
            <a:ext cx="364331" cy="720080"/>
          </a:xfrm>
          <a:prstGeom prst="upArrow">
            <a:avLst>
              <a:gd name="adj1" fmla="val 44771"/>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fontAlgn="auto" hangingPunct="1">
              <a:spcBef>
                <a:spcPts val="0"/>
              </a:spcBef>
              <a:spcAft>
                <a:spcPts val="0"/>
              </a:spcAft>
              <a:defRPr/>
            </a:pPr>
            <a:endParaRPr lang="fa-IR"/>
          </a:p>
        </p:txBody>
      </p:sp>
    </p:spTree>
    <p:extLst>
      <p:ext uri="{BB962C8B-B14F-4D97-AF65-F5344CB8AC3E}">
        <p14:creationId xmlns:p14="http://schemas.microsoft.com/office/powerpoint/2010/main" val="38497378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lt"/>
          <p:cNvPicPr>
            <a:picLocks noChangeAspect="1" noChangeArrowheads="1"/>
          </p:cNvPicPr>
          <p:nvPr/>
        </p:nvPicPr>
        <p:blipFill rotWithShape="1">
          <a:blip r:embed="rId2"/>
          <a:srcRect b="27951"/>
          <a:stretch/>
        </p:blipFill>
        <p:spPr bwMode="auto">
          <a:xfrm>
            <a:off x="13648" y="-256030"/>
            <a:ext cx="9144000" cy="7114030"/>
          </a:xfrm>
          <a:prstGeom prst="rect">
            <a:avLst/>
          </a:prstGeom>
          <a:noFill/>
        </p:spPr>
      </p:pic>
      <p:sp>
        <p:nvSpPr>
          <p:cNvPr id="3" name="Title 2"/>
          <p:cNvSpPr>
            <a:spLocks noGrp="1"/>
          </p:cNvSpPr>
          <p:nvPr>
            <p:ph type="ctrTitle"/>
          </p:nvPr>
        </p:nvSpPr>
        <p:spPr>
          <a:xfrm>
            <a:off x="395536" y="571479"/>
            <a:ext cx="7344816" cy="1643075"/>
          </a:xfrm>
        </p:spPr>
        <p:txBody>
          <a:bodyPr>
            <a:noAutofit/>
          </a:bodyPr>
          <a:lstStyle/>
          <a:p>
            <a:pPr algn="ctr"/>
            <a:r>
              <a:rPr lang="fa-IR" sz="7200" b="1" dirty="0">
                <a:solidFill>
                  <a:srgbClr val="FFFF00"/>
                </a:solidFill>
                <a:cs typeface="B Titr" panose="00000700000000000000" pitchFamily="2" charset="-78"/>
              </a:rPr>
              <a:t>با تشکر از توجه شما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Big cloud of docs.jpg"/>
          <p:cNvPicPr>
            <a:picLocks noChangeAspect="1"/>
          </p:cNvPicPr>
          <p:nvPr/>
        </p:nvPicPr>
        <p:blipFill>
          <a:blip r:embed="rId3" cstate="print">
            <a:extLst>
              <a:ext uri="{28A0092B-C50C-407E-A947-70E740481C1C}">
                <a14:useLocalDpi xmlns:a14="http://schemas.microsoft.com/office/drawing/2010/main" val="0"/>
              </a:ext>
            </a:extLst>
          </a:blip>
          <a:srcRect b="12312"/>
          <a:stretch>
            <a:fillRect/>
          </a:stretch>
        </p:blipFill>
        <p:spPr bwMode="auto">
          <a:xfrm>
            <a:off x="0" y="4048125"/>
            <a:ext cx="8596313"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8"/>
          <p:cNvSpPr>
            <a:spLocks noGrp="1"/>
          </p:cNvSpPr>
          <p:nvPr>
            <p:ph type="title"/>
          </p:nvPr>
        </p:nvSpPr>
        <p:spPr>
          <a:xfrm>
            <a:off x="270272" y="153988"/>
            <a:ext cx="7886700" cy="1325562"/>
          </a:xfrm>
        </p:spPr>
        <p:txBody>
          <a:bodyPr/>
          <a:lstStyle/>
          <a:p>
            <a:pPr algn="r" rtl="1"/>
            <a:r>
              <a:rPr lang="fa-IR" b="1" dirty="0">
                <a:solidFill>
                  <a:srgbClr val="FF0000"/>
                </a:solidFill>
                <a:cs typeface="B Titr" pitchFamily="2" charset="-78"/>
              </a:rPr>
              <a:t>درباره </a:t>
            </a:r>
            <a:r>
              <a:rPr lang="en-US" b="1" dirty="0" err="1">
                <a:solidFill>
                  <a:srgbClr val="FF0000"/>
                </a:solidFill>
                <a:cs typeface="B Titr" pitchFamily="2" charset="-78"/>
              </a:rPr>
              <a:t>Uptodate</a:t>
            </a:r>
            <a:endParaRPr lang="en-US" b="1" dirty="0">
              <a:solidFill>
                <a:srgbClr val="FF0000"/>
              </a:solidFill>
              <a:cs typeface="B Titr" pitchFamily="2" charset="-78"/>
            </a:endParaRPr>
          </a:p>
        </p:txBody>
      </p:sp>
      <p:sp>
        <p:nvSpPr>
          <p:cNvPr id="9220" name="Content Placeholder 7"/>
          <p:cNvSpPr>
            <a:spLocks noGrp="1"/>
          </p:cNvSpPr>
          <p:nvPr>
            <p:ph idx="1"/>
          </p:nvPr>
        </p:nvSpPr>
        <p:spPr>
          <a:xfrm>
            <a:off x="1577579" y="1322389"/>
            <a:ext cx="6009084" cy="954087"/>
          </a:xfrm>
        </p:spPr>
        <p:txBody>
          <a:bodyPr/>
          <a:lstStyle/>
          <a:p>
            <a:pPr algn="ctr">
              <a:lnSpc>
                <a:spcPct val="150000"/>
              </a:lnSpc>
              <a:spcAft>
                <a:spcPct val="0"/>
              </a:spcAft>
            </a:pPr>
            <a:r>
              <a:rPr lang="fa-IR" dirty="0">
                <a:cs typeface="B Nazanin" pitchFamily="2" charset="-78"/>
              </a:rPr>
              <a:t>ابزار الکترونیک پشتیبانی تصمیم گیری بالینی مبتنی بر شواهد که توسط پزشکان متخصص طراحی شده است:</a:t>
            </a:r>
            <a:endParaRPr lang="en-US" dirty="0">
              <a:cs typeface="B Nazanin" pitchFamily="2" charset="-78"/>
            </a:endParaRPr>
          </a:p>
        </p:txBody>
      </p:sp>
      <p:sp>
        <p:nvSpPr>
          <p:cNvPr id="2" name="Rectangle 1"/>
          <p:cNvSpPr/>
          <p:nvPr/>
        </p:nvSpPr>
        <p:spPr>
          <a:xfrm>
            <a:off x="186929" y="5943600"/>
            <a:ext cx="685800" cy="9144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1" anchor="ctr"/>
          <a:lstStyle/>
          <a:p>
            <a:pPr algn="ctr" eaLnBrk="1" fontAlgn="auto" hangingPunct="1">
              <a:spcBef>
                <a:spcPts val="0"/>
              </a:spcBef>
              <a:spcAft>
                <a:spcPts val="0"/>
              </a:spcAft>
              <a:defRPr/>
            </a:pPr>
            <a:endParaRPr lang="fa-IR"/>
          </a:p>
        </p:txBody>
      </p:sp>
      <p:sp>
        <p:nvSpPr>
          <p:cNvPr id="3" name="Rectangle 2"/>
          <p:cNvSpPr/>
          <p:nvPr/>
        </p:nvSpPr>
        <p:spPr>
          <a:xfrm>
            <a:off x="2602707" y="2414588"/>
            <a:ext cx="3421856" cy="349250"/>
          </a:xfrm>
          <a:prstGeom prst="rect">
            <a:avLst/>
          </a:prstGeom>
          <a:ln>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1" anchor="ctr"/>
          <a:lstStyle/>
          <a:p>
            <a:pPr algn="ctr" eaLnBrk="1" fontAlgn="auto" hangingPunct="1">
              <a:spcBef>
                <a:spcPts val="0"/>
              </a:spcBef>
              <a:spcAft>
                <a:spcPts val="0"/>
              </a:spcAft>
              <a:defRPr/>
            </a:pPr>
            <a:r>
              <a:rPr lang="fa-IR" dirty="0">
                <a:solidFill>
                  <a:schemeClr val="accent6">
                    <a:lumMod val="50000"/>
                  </a:schemeClr>
                </a:solidFill>
                <a:cs typeface="B Nazanin" panose="00000400000000000000" pitchFamily="2" charset="-78"/>
              </a:rPr>
              <a:t>به سوال بالینی شما پاسخ می دهد</a:t>
            </a:r>
          </a:p>
        </p:txBody>
      </p:sp>
      <p:sp>
        <p:nvSpPr>
          <p:cNvPr id="4" name="Rectangle 3"/>
          <p:cNvSpPr/>
          <p:nvPr/>
        </p:nvSpPr>
        <p:spPr>
          <a:xfrm>
            <a:off x="2602707" y="2973388"/>
            <a:ext cx="3421856" cy="355600"/>
          </a:xfrm>
          <a:prstGeom prst="rect">
            <a:avLst/>
          </a:prstGeom>
          <a:ln>
            <a:solidFill>
              <a:schemeClr val="accent5">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eaLnBrk="1" fontAlgn="auto" hangingPunct="1">
              <a:spcBef>
                <a:spcPts val="0"/>
              </a:spcBef>
              <a:spcAft>
                <a:spcPts val="0"/>
              </a:spcAft>
              <a:defRPr/>
            </a:pPr>
            <a:r>
              <a:rPr lang="fa-IR" dirty="0">
                <a:solidFill>
                  <a:schemeClr val="accent5">
                    <a:lumMod val="50000"/>
                  </a:schemeClr>
                </a:solidFill>
                <a:cs typeface="B Nazanin" panose="00000400000000000000" pitchFamily="2" charset="-78"/>
              </a:rPr>
              <a:t>دانش بالینی شما را افزایش می دهد</a:t>
            </a:r>
          </a:p>
        </p:txBody>
      </p:sp>
      <p:sp>
        <p:nvSpPr>
          <p:cNvPr id="5" name="Rectangle 4"/>
          <p:cNvSpPr/>
          <p:nvPr/>
        </p:nvSpPr>
        <p:spPr>
          <a:xfrm>
            <a:off x="2602707" y="3538538"/>
            <a:ext cx="3421856" cy="342900"/>
          </a:xfrm>
          <a:prstGeom prst="rect">
            <a:avLst/>
          </a:prstGeom>
          <a:ln>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1" anchor="ctr"/>
          <a:lstStyle/>
          <a:p>
            <a:pPr algn="ctr" eaLnBrk="1" fontAlgn="auto" hangingPunct="1">
              <a:spcBef>
                <a:spcPts val="0"/>
              </a:spcBef>
              <a:spcAft>
                <a:spcPts val="0"/>
              </a:spcAft>
              <a:defRPr/>
            </a:pPr>
            <a:r>
              <a:rPr lang="fa-IR" dirty="0">
                <a:solidFill>
                  <a:schemeClr val="accent4">
                    <a:lumMod val="50000"/>
                  </a:schemeClr>
                </a:solidFill>
                <a:cs typeface="B Nazanin" panose="00000400000000000000" pitchFamily="2" charset="-78"/>
              </a:rPr>
              <a:t>مراقبت های بیماران را بهبود می بخشد</a:t>
            </a:r>
          </a:p>
        </p:txBody>
      </p:sp>
    </p:spTree>
    <p:extLst>
      <p:ext uri="{BB962C8B-B14F-4D97-AF65-F5344CB8AC3E}">
        <p14:creationId xmlns:p14="http://schemas.microsoft.com/office/powerpoint/2010/main" val="303286905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432048"/>
          </a:xfrm>
        </p:spPr>
        <p:txBody>
          <a:bodyPr>
            <a:normAutofit fontScale="90000"/>
          </a:bodyPr>
          <a:lstStyle/>
          <a:p>
            <a:pPr algn="r">
              <a:lnSpc>
                <a:spcPct val="150000"/>
              </a:lnSpc>
              <a:spcAft>
                <a:spcPts val="1000"/>
              </a:spcAft>
            </a:pPr>
            <a:r>
              <a:rPr lang="fa-IR" b="1" dirty="0">
                <a:solidFill>
                  <a:srgbClr val="F79646"/>
                </a:solidFill>
                <a:ea typeface="Calibri"/>
                <a:cs typeface="B Titr" pitchFamily="2" charset="-78"/>
              </a:rPr>
              <a:t>مقدمه</a:t>
            </a:r>
            <a:br>
              <a:rPr lang="en-US" sz="3600" dirty="0">
                <a:ea typeface="Calibri"/>
                <a:cs typeface="B Titr" pitchFamily="2" charset="-78"/>
              </a:rPr>
            </a:br>
            <a:endParaRPr lang="fa-IR" dirty="0">
              <a:cs typeface="B Titr" pitchFamily="2" charset="-78"/>
            </a:endParaRPr>
          </a:p>
        </p:txBody>
      </p:sp>
      <p:sp>
        <p:nvSpPr>
          <p:cNvPr id="3" name="Content Placeholder 2"/>
          <p:cNvSpPr>
            <a:spLocks noGrp="1"/>
          </p:cNvSpPr>
          <p:nvPr>
            <p:ph idx="1"/>
          </p:nvPr>
        </p:nvSpPr>
        <p:spPr/>
        <p:txBody>
          <a:bodyPr>
            <a:noAutofit/>
          </a:bodyPr>
          <a:lstStyle/>
          <a:p>
            <a:pPr marL="0" indent="0" algn="just">
              <a:lnSpc>
                <a:spcPct val="150000"/>
              </a:lnSpc>
              <a:spcAft>
                <a:spcPts val="1000"/>
              </a:spcAft>
              <a:buNone/>
            </a:pPr>
            <a:r>
              <a:rPr lang="en-US" dirty="0">
                <a:solidFill>
                  <a:srgbClr val="000099"/>
                </a:solidFill>
                <a:effectLst/>
                <a:latin typeface="Arial"/>
                <a:ea typeface="Calibri"/>
                <a:cs typeface="B Titr" pitchFamily="2" charset="-78"/>
              </a:rPr>
              <a:t> Up To Date</a:t>
            </a:r>
            <a:r>
              <a:rPr lang="fa-IR" dirty="0">
                <a:solidFill>
                  <a:srgbClr val="000099"/>
                </a:solidFill>
                <a:ea typeface="Calibri"/>
                <a:cs typeface="B Titr" pitchFamily="2" charset="-78"/>
              </a:rPr>
              <a:t>پایگاهی جامع و بروز است که دربرگیرنده منابع اطلاعاتی بازبینی شده و مبتنی بر شواهد پزشکی است. این پایگاه در حقیقت یک سیستم پشتیبان تصمیم گیری بالینی است که به متخصصین بالینی سراسر جهان کمک می کند تا در مورد تشخیص، درمان و مراقبت از بیمار بهترین تصمیم را بگیرند.</a:t>
            </a:r>
            <a:endParaRPr lang="en-US" sz="2400" dirty="0">
              <a:solidFill>
                <a:srgbClr val="000099"/>
              </a:solidFill>
              <a:ea typeface="Calibri"/>
              <a:cs typeface="B Titr" pitchFamily="2" charset="-78"/>
            </a:endParaRPr>
          </a:p>
          <a:p>
            <a:endParaRPr lang="fa-IR" dirty="0">
              <a:solidFill>
                <a:srgbClr val="000099"/>
              </a:solidFill>
              <a:cs typeface="B Titr" pitchFamily="2" charset="-78"/>
            </a:endParaRPr>
          </a:p>
        </p:txBody>
      </p:sp>
    </p:spTree>
    <p:extLst>
      <p:ext uri="{BB962C8B-B14F-4D97-AF65-F5344CB8AC3E}">
        <p14:creationId xmlns:p14="http://schemas.microsoft.com/office/powerpoint/2010/main" val="1386266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1026" name="Picture 2" descr="http://www.uptodate.com/sites/default/files/cms-files/img/WorldMap10.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357158" y="1571612"/>
            <a:ext cx="8229600" cy="4525963"/>
          </a:xfrm>
        </p:spPr>
        <p:txBody>
          <a:bodyPr>
            <a:normAutofit lnSpcReduction="10000"/>
          </a:bodyPr>
          <a:lstStyle/>
          <a:p>
            <a:pPr algn="ctr">
              <a:buNone/>
            </a:pPr>
            <a:r>
              <a:rPr lang="fa-IR" sz="4400" b="1" dirty="0">
                <a:solidFill>
                  <a:srgbClr val="C00000"/>
                </a:solidFill>
                <a:cs typeface="B Titr" pitchFamily="2" charset="-78"/>
              </a:rPr>
              <a:t>گستره جهانی </a:t>
            </a:r>
            <a:r>
              <a:rPr lang="en-US" sz="4400" b="1" dirty="0" err="1">
                <a:solidFill>
                  <a:srgbClr val="C00000"/>
                </a:solidFill>
                <a:cs typeface="B Titr" pitchFamily="2" charset="-78"/>
              </a:rPr>
              <a:t>UptoDate</a:t>
            </a:r>
            <a:endParaRPr lang="fa-IR" sz="2800" dirty="0">
              <a:solidFill>
                <a:srgbClr val="000099"/>
              </a:solidFill>
              <a:cs typeface="B Titr" pitchFamily="2" charset="-78"/>
            </a:endParaRPr>
          </a:p>
          <a:p>
            <a:pPr algn="justLow"/>
            <a:r>
              <a:rPr lang="fa-IR" sz="2800" dirty="0">
                <a:solidFill>
                  <a:srgbClr val="000099"/>
                </a:solidFill>
                <a:cs typeface="B Titr" pitchFamily="2" charset="-78"/>
              </a:rPr>
              <a:t>بیش از یک میلیون پزشک از  180 کشور و 32000 سازمان در دنیا برای سیستم حمایتی تصمیم سازی </a:t>
            </a:r>
          </a:p>
          <a:p>
            <a:pPr algn="justLow">
              <a:buNone/>
            </a:pPr>
            <a:r>
              <a:rPr lang="fa-IR" sz="2800" dirty="0">
                <a:solidFill>
                  <a:srgbClr val="000099"/>
                </a:solidFill>
                <a:cs typeface="B Titr" pitchFamily="2" charset="-78"/>
              </a:rPr>
              <a:t>بالینی خود از </a:t>
            </a:r>
            <a:r>
              <a:rPr lang="en-US" sz="2800" dirty="0">
                <a:solidFill>
                  <a:srgbClr val="000099"/>
                </a:solidFill>
                <a:cs typeface="B Titr" pitchFamily="2" charset="-78"/>
              </a:rPr>
              <a:t>Up to Date</a:t>
            </a:r>
            <a:r>
              <a:rPr lang="fa-IR" sz="2800" dirty="0">
                <a:solidFill>
                  <a:srgbClr val="000099"/>
                </a:solidFill>
                <a:cs typeface="B Titr" pitchFamily="2" charset="-78"/>
              </a:rPr>
              <a:t> استفاده می کنند.</a:t>
            </a:r>
          </a:p>
          <a:p>
            <a:pPr algn="justLow"/>
            <a:r>
              <a:rPr lang="fa-IR" sz="2800" dirty="0">
                <a:solidFill>
                  <a:srgbClr val="000099"/>
                </a:solidFill>
                <a:cs typeface="B Titr" pitchFamily="2" charset="-78"/>
              </a:rPr>
              <a:t>مطالب </a:t>
            </a:r>
            <a:r>
              <a:rPr lang="en-US" sz="2800" dirty="0">
                <a:solidFill>
                  <a:srgbClr val="000099"/>
                </a:solidFill>
                <a:cs typeface="B Titr" pitchFamily="2" charset="-78"/>
              </a:rPr>
              <a:t>Up to Date</a:t>
            </a:r>
            <a:r>
              <a:rPr lang="fa-IR" sz="2800" dirty="0">
                <a:solidFill>
                  <a:srgbClr val="000099"/>
                </a:solidFill>
                <a:cs typeface="B Titr" pitchFamily="2" charset="-78"/>
              </a:rPr>
              <a:t> توسط 6300 پزشک، سر دبیر و داور از سراسر جهان تهیه می شود </a:t>
            </a:r>
          </a:p>
          <a:p>
            <a:pPr algn="justLow">
              <a:buNone/>
            </a:pPr>
            <a:endParaRPr lang="fa-IR" sz="2800" dirty="0">
              <a:solidFill>
                <a:srgbClr val="000099"/>
              </a:solidFill>
              <a:cs typeface="B Titr" pitchFamily="2" charset="-78"/>
            </a:endParaRPr>
          </a:p>
          <a:p>
            <a:pPr algn="ctr">
              <a:buNone/>
            </a:pPr>
            <a:r>
              <a:rPr lang="en-US" sz="2800" dirty="0">
                <a:solidFill>
                  <a:srgbClr val="C00000"/>
                </a:solidFill>
                <a:cs typeface="B Titr" pitchFamily="2" charset="-78"/>
              </a:rPr>
              <a:t>C</a:t>
            </a:r>
            <a:r>
              <a:rPr lang="en-US" sz="2800" dirty="0">
                <a:solidFill>
                  <a:srgbClr val="000099"/>
                </a:solidFill>
                <a:cs typeface="B Titr" pitchFamily="2" charset="-78"/>
              </a:rPr>
              <a:t>linical </a:t>
            </a:r>
            <a:r>
              <a:rPr lang="en-US" sz="2800" dirty="0">
                <a:solidFill>
                  <a:srgbClr val="C00000"/>
                </a:solidFill>
                <a:cs typeface="B Titr" pitchFamily="2" charset="-78"/>
              </a:rPr>
              <a:t>D</a:t>
            </a:r>
            <a:r>
              <a:rPr lang="en-US" sz="2800" dirty="0">
                <a:solidFill>
                  <a:srgbClr val="000099"/>
                </a:solidFill>
                <a:cs typeface="B Titr" pitchFamily="2" charset="-78"/>
              </a:rPr>
              <a:t>ecision </a:t>
            </a:r>
            <a:r>
              <a:rPr lang="en-US" sz="2800" dirty="0">
                <a:solidFill>
                  <a:srgbClr val="C00000"/>
                </a:solidFill>
                <a:cs typeface="B Titr" pitchFamily="2" charset="-78"/>
              </a:rPr>
              <a:t>S</a:t>
            </a:r>
            <a:r>
              <a:rPr lang="en-US" sz="2800" dirty="0">
                <a:solidFill>
                  <a:srgbClr val="000099"/>
                </a:solidFill>
                <a:cs typeface="B Titr" pitchFamily="2" charset="-78"/>
              </a:rPr>
              <a:t>upport </a:t>
            </a:r>
            <a:r>
              <a:rPr lang="en-US" sz="2800" dirty="0">
                <a:solidFill>
                  <a:srgbClr val="C00000"/>
                </a:solidFill>
                <a:cs typeface="B Titr" pitchFamily="2" charset="-78"/>
              </a:rPr>
              <a:t>S</a:t>
            </a:r>
            <a:r>
              <a:rPr lang="en-US" sz="2800" dirty="0">
                <a:solidFill>
                  <a:srgbClr val="000099"/>
                </a:solidFill>
                <a:cs typeface="B Titr" pitchFamily="2" charset="-78"/>
              </a:rPr>
              <a:t>ystem</a:t>
            </a:r>
          </a:p>
          <a:p>
            <a:pPr algn="ctr">
              <a:buNone/>
            </a:pPr>
            <a:r>
              <a:rPr lang="en-US" sz="2800" dirty="0">
                <a:solidFill>
                  <a:srgbClr val="000099"/>
                </a:solidFill>
                <a:cs typeface="B Titr" pitchFamily="2" charset="-78"/>
              </a:rPr>
              <a:t>(CDS)</a:t>
            </a:r>
            <a:endParaRPr lang="fa-IR" sz="2800" dirty="0">
              <a:solidFill>
                <a:srgbClr val="000099"/>
              </a:solidFill>
              <a:cs typeface="B Titr" pitchFamily="2"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accent6">
                    <a:lumMod val="75000"/>
                  </a:schemeClr>
                </a:solidFill>
                <a:cs typeface="B Titr" pitchFamily="2" charset="-78"/>
              </a:rPr>
              <a:t>Up to Date  </a:t>
            </a:r>
            <a:r>
              <a:rPr lang="fa-IR" sz="4000" b="1" dirty="0">
                <a:solidFill>
                  <a:schemeClr val="accent6">
                    <a:lumMod val="75000"/>
                  </a:schemeClr>
                </a:solidFill>
                <a:cs typeface="B Titr" pitchFamily="2" charset="-78"/>
              </a:rPr>
              <a:t> چه می کند؟</a:t>
            </a:r>
          </a:p>
        </p:txBody>
      </p:sp>
      <p:sp>
        <p:nvSpPr>
          <p:cNvPr id="3" name="Content Placeholder 2"/>
          <p:cNvSpPr>
            <a:spLocks noGrp="1"/>
          </p:cNvSpPr>
          <p:nvPr>
            <p:ph idx="1"/>
          </p:nvPr>
        </p:nvSpPr>
        <p:spPr>
          <a:xfrm>
            <a:off x="285720" y="1600200"/>
            <a:ext cx="8401080" cy="4525963"/>
          </a:xfrm>
        </p:spPr>
        <p:txBody>
          <a:bodyPr>
            <a:normAutofit fontScale="92500" lnSpcReduction="20000"/>
          </a:bodyPr>
          <a:lstStyle/>
          <a:p>
            <a:r>
              <a:rPr lang="fa-IR" b="1" dirty="0">
                <a:solidFill>
                  <a:srgbClr val="C00000"/>
                </a:solidFill>
                <a:cs typeface="B Nazanin" pitchFamily="2" charset="-78"/>
              </a:rPr>
              <a:t>دانش بالینی در طول زمان کاهش می یابد لذا  استفاده از </a:t>
            </a:r>
            <a:r>
              <a:rPr lang="en-US" b="1" dirty="0" err="1">
                <a:solidFill>
                  <a:srgbClr val="C00000"/>
                </a:solidFill>
                <a:cs typeface="B Nazanin" pitchFamily="2" charset="-78"/>
              </a:rPr>
              <a:t>UptoDate</a:t>
            </a:r>
            <a:r>
              <a:rPr lang="fa-IR" b="1" dirty="0">
                <a:solidFill>
                  <a:srgbClr val="C00000"/>
                </a:solidFill>
                <a:cs typeface="B Nazanin" pitchFamily="2" charset="-78"/>
              </a:rPr>
              <a:t> دانش بالینی را به روز نگه می دارد.</a:t>
            </a:r>
          </a:p>
          <a:p>
            <a:r>
              <a:rPr lang="fa-IR" b="1" dirty="0">
                <a:solidFill>
                  <a:srgbClr val="0070C0"/>
                </a:solidFill>
                <a:cs typeface="B Nazanin" pitchFamily="2" charset="-78"/>
              </a:rPr>
              <a:t>پاسخ سوالات بالینی را موثرتر از دیگر منابع ارائه می دهد</a:t>
            </a:r>
          </a:p>
          <a:p>
            <a:r>
              <a:rPr lang="fa-IR" b="1" dirty="0">
                <a:solidFill>
                  <a:srgbClr val="000099"/>
                </a:solidFill>
                <a:cs typeface="B Nazanin" pitchFamily="2" charset="-78"/>
              </a:rPr>
              <a:t>مراقبت از بیمار را بهبود می بخشد. </a:t>
            </a:r>
          </a:p>
          <a:p>
            <a:r>
              <a:rPr lang="fa-IR" b="1" dirty="0">
                <a:solidFill>
                  <a:srgbClr val="A50021"/>
                </a:solidFill>
                <a:cs typeface="B Nazanin" pitchFamily="2" charset="-78"/>
              </a:rPr>
              <a:t>کاهش هزینه های درمان و صرفه جویی را درپی دارد.</a:t>
            </a:r>
          </a:p>
          <a:p>
            <a:r>
              <a:rPr lang="fa-IR" b="1" dirty="0">
                <a:solidFill>
                  <a:srgbClr val="006600"/>
                </a:solidFill>
                <a:cs typeface="B Nazanin" pitchFamily="2" charset="-78"/>
              </a:rPr>
              <a:t>سوالات بالینی شایعی که در منابع دیگر پاسخ داده نشده اند ، در </a:t>
            </a:r>
            <a:r>
              <a:rPr lang="en-US" b="1" dirty="0">
                <a:solidFill>
                  <a:srgbClr val="006600"/>
                </a:solidFill>
                <a:cs typeface="B Nazanin" pitchFamily="2" charset="-78"/>
              </a:rPr>
              <a:t>Up to Date</a:t>
            </a:r>
            <a:r>
              <a:rPr lang="fa-IR" b="1" dirty="0">
                <a:solidFill>
                  <a:srgbClr val="006600"/>
                </a:solidFill>
                <a:cs typeface="B Nazanin" pitchFamily="2" charset="-78"/>
              </a:rPr>
              <a:t> پاسخ داده می شوند.</a:t>
            </a:r>
          </a:p>
          <a:p>
            <a:r>
              <a:rPr lang="fa-IR" b="1" dirty="0">
                <a:solidFill>
                  <a:srgbClr val="FF0000"/>
                </a:solidFill>
                <a:cs typeface="B Nazanin" pitchFamily="2" charset="-78"/>
              </a:rPr>
              <a:t>بیشتر از سایر منابع بالینی استفاده می شود.</a:t>
            </a:r>
          </a:p>
          <a:p>
            <a:r>
              <a:rPr lang="fa-IR" b="1" dirty="0">
                <a:solidFill>
                  <a:schemeClr val="accent6">
                    <a:lumMod val="50000"/>
                  </a:schemeClr>
                </a:solidFill>
                <a:cs typeface="B Nazanin" pitchFamily="2" charset="-78"/>
              </a:rPr>
              <a:t>نقش مهمی در آموزش پزشکی دارد.</a:t>
            </a:r>
          </a:p>
          <a:p>
            <a:r>
              <a:rPr lang="fa-IR" b="1" dirty="0">
                <a:solidFill>
                  <a:srgbClr val="002060"/>
                </a:solidFill>
                <a:cs typeface="B Nazanin" pitchFamily="2" charset="-78"/>
              </a:rPr>
              <a:t>در زمان صرفه جویی می کند.</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676</TotalTime>
  <Words>1319</Words>
  <Application>Microsoft Office PowerPoint</Application>
  <PresentationFormat>On-screen Show (4:3)</PresentationFormat>
  <Paragraphs>160</Paragraphs>
  <Slides>58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Arial Black</vt:lpstr>
      <vt:lpstr>Calibri</vt:lpstr>
      <vt:lpstr>Symbol</vt:lpstr>
      <vt:lpstr>Office Theme</vt:lpstr>
      <vt:lpstr>PowerPoint Presentation</vt:lpstr>
      <vt:lpstr> پایگاه اطلاعات بالینی  Up to Date</vt:lpstr>
      <vt:lpstr>Up To Date</vt:lpstr>
      <vt:lpstr>پایگاه های اطلاعاتی پزشکی</vt:lpstr>
      <vt:lpstr>موسس Up To Date</vt:lpstr>
      <vt:lpstr>درباره Uptodate</vt:lpstr>
      <vt:lpstr>مقدمه </vt:lpstr>
      <vt:lpstr>PowerPoint Presentation</vt:lpstr>
      <vt:lpstr>Up to Date   چه می کند؟</vt:lpstr>
      <vt:lpstr>تخصص های تحت پوشش در Uptodate</vt:lpstr>
      <vt:lpstr>انواع تخصص‌های تحت پوشش این پایگاه عبارتند از: </vt:lpstr>
      <vt:lpstr>انواع تخصص‌های  تحت پوشش این پایگاه عبارتند از: </vt:lpstr>
      <vt:lpstr>دسترسی به پایگاه UptoDate در سایت دانشگاه</vt:lpstr>
      <vt:lpstr>دسترسی بهUptoDate  در سایت کتابخانه دیجیتال</vt:lpstr>
      <vt:lpstr>جستجو در up to date: </vt:lpstr>
      <vt:lpstr>جستجو در up to date: </vt:lpstr>
      <vt:lpstr>جستجو در up to date: </vt:lpstr>
      <vt:lpstr>جستجو در Up to Date: </vt:lpstr>
      <vt:lpstr>فرایند جستجو</vt:lpstr>
      <vt:lpstr>PowerPoint Presentation</vt:lpstr>
      <vt:lpstr>PowerPoint Presentation</vt:lpstr>
      <vt:lpstr>پیشنهادات رتبه بندی شده بر اساس قدرت شواهد</vt:lpstr>
      <vt:lpstr>اخص کردن عبارت جستجو </vt:lpstr>
      <vt:lpstr>نکات جستجو </vt:lpstr>
      <vt:lpstr>نکات جستجو </vt:lpstr>
      <vt:lpstr>PowerPoint Presentation</vt:lpstr>
      <vt:lpstr>حسابگر(ماشین حساب)</vt:lpstr>
      <vt:lpstr>اطلاعات دارویی و تداخلات آنها</vt:lpstr>
      <vt:lpstr>Drug Information  (اطلاعات دارویی) </vt:lpstr>
      <vt:lpstr>PowerPoint Presentation</vt:lpstr>
      <vt:lpstr>اطلاعات بیش از 5100 دارو از طریق Lexicomp</vt:lpstr>
      <vt:lpstr>PowerPoint Presentation</vt:lpstr>
      <vt:lpstr>PowerPoint Presentation</vt:lpstr>
      <vt:lpstr>PowerPoint Presentation</vt:lpstr>
      <vt:lpstr>PowerPoint Presentation</vt:lpstr>
      <vt:lpstr>FDA:Food and Drug Administration سازمان غذا و داروی آمریکا</vt:lpstr>
      <vt:lpstr>گروه A</vt:lpstr>
      <vt:lpstr>گروه B</vt:lpstr>
      <vt:lpstr>گروه C</vt:lpstr>
      <vt:lpstr>گروه D</vt:lpstr>
      <vt:lpstr>گروه X</vt:lpstr>
      <vt:lpstr>PowerPoint Presentation</vt:lpstr>
      <vt:lpstr>سطوح شواهد</vt:lpstr>
      <vt:lpstr>سطوح شواهد</vt:lpstr>
      <vt:lpstr>Evidence-based (مبتنی بر شواهد)</vt:lpstr>
      <vt:lpstr>هیأت تحریریه در UptoDate</vt:lpstr>
      <vt:lpstr>هیات تحریریه</vt:lpstr>
      <vt:lpstr>بروز رسانی در Uptodate</vt:lpstr>
      <vt:lpstr>اطلاع از رفرنس ها و منابع</vt:lpstr>
      <vt:lpstr>PowerPoint Presentation</vt:lpstr>
      <vt:lpstr>PowerPoint Presentation</vt:lpstr>
      <vt:lpstr>PowerPoint Presentation</vt:lpstr>
      <vt:lpstr>بالغ بر 1500بروشور در پشتیبانی بر سلامت بیمار که کمک می کند به ارتقا سطح اطلاعات بیمار در زمینه بیماری، تشخیص، درمان و ...</vt:lpstr>
      <vt:lpstr>آموزش به بیمار</vt:lpstr>
      <vt:lpstr>PowerPoint Presentation</vt:lpstr>
      <vt:lpstr>PowerPoint Presentation</vt:lpstr>
      <vt:lpstr>PowerPoint Presentation</vt:lpstr>
      <vt:lpstr>با تشکر از توجه شما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hooshmand</cp:lastModifiedBy>
  <cp:revision>90</cp:revision>
  <dcterms:created xsi:type="dcterms:W3CDTF">2016-11-02T07:11:53Z</dcterms:created>
  <dcterms:modified xsi:type="dcterms:W3CDTF">2023-07-15T07:09:20Z</dcterms:modified>
</cp:coreProperties>
</file>